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53"/>
  </p:notesMasterIdLst>
  <p:handoutMasterIdLst>
    <p:handoutMasterId r:id="rId54"/>
  </p:handoutMasterIdLst>
  <p:sldIdLst>
    <p:sldId id="259" r:id="rId2"/>
    <p:sldId id="272" r:id="rId3"/>
    <p:sldId id="273" r:id="rId4"/>
    <p:sldId id="349" r:id="rId5"/>
    <p:sldId id="337" r:id="rId6"/>
    <p:sldId id="338" r:id="rId7"/>
    <p:sldId id="356" r:id="rId8"/>
    <p:sldId id="351" r:id="rId9"/>
    <p:sldId id="339" r:id="rId10"/>
    <p:sldId id="340" r:id="rId11"/>
    <p:sldId id="352" r:id="rId12"/>
    <p:sldId id="353" r:id="rId13"/>
    <p:sldId id="354" r:id="rId14"/>
    <p:sldId id="355" r:id="rId15"/>
    <p:sldId id="341" r:id="rId16"/>
    <p:sldId id="326" r:id="rId17"/>
    <p:sldId id="342" r:id="rId18"/>
    <p:sldId id="323" r:id="rId19"/>
    <p:sldId id="324" r:id="rId20"/>
    <p:sldId id="310" r:id="rId21"/>
    <p:sldId id="357" r:id="rId22"/>
    <p:sldId id="327" r:id="rId23"/>
    <p:sldId id="311" r:id="rId24"/>
    <p:sldId id="312" r:id="rId25"/>
    <p:sldId id="348" r:id="rId26"/>
    <p:sldId id="313" r:id="rId27"/>
    <p:sldId id="314" r:id="rId28"/>
    <p:sldId id="371" r:id="rId29"/>
    <p:sldId id="325" r:id="rId30"/>
    <p:sldId id="316" r:id="rId31"/>
    <p:sldId id="317" r:id="rId32"/>
    <p:sldId id="343" r:id="rId33"/>
    <p:sldId id="344" r:id="rId34"/>
    <p:sldId id="345" r:id="rId35"/>
    <p:sldId id="328" r:id="rId36"/>
    <p:sldId id="329" r:id="rId37"/>
    <p:sldId id="330" r:id="rId38"/>
    <p:sldId id="346" r:id="rId39"/>
    <p:sldId id="347" r:id="rId40"/>
    <p:sldId id="331" r:id="rId41"/>
    <p:sldId id="333" r:id="rId42"/>
    <p:sldId id="335" r:id="rId43"/>
    <p:sldId id="368" r:id="rId44"/>
    <p:sldId id="275" r:id="rId45"/>
    <p:sldId id="276" r:id="rId46"/>
    <p:sldId id="336" r:id="rId47"/>
    <p:sldId id="359" r:id="rId48"/>
    <p:sldId id="358" r:id="rId49"/>
    <p:sldId id="279" r:id="rId50"/>
    <p:sldId id="280" r:id="rId51"/>
    <p:sldId id="260"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68"/>
    <p:restoredTop sz="94667"/>
  </p:normalViewPr>
  <p:slideViewPr>
    <p:cSldViewPr snapToGrid="0" snapToObjects="1">
      <p:cViewPr varScale="1">
        <p:scale>
          <a:sx n="63" d="100"/>
          <a:sy n="63" d="100"/>
        </p:scale>
        <p:origin x="1448" y="72"/>
      </p:cViewPr>
      <p:guideLst/>
    </p:cSldViewPr>
  </p:slideViewPr>
  <p:notesTextViewPr>
    <p:cViewPr>
      <p:scale>
        <a:sx n="3" d="2"/>
        <a:sy n="3" d="2"/>
      </p:scale>
      <p:origin x="0" y="0"/>
    </p:cViewPr>
  </p:notesTextViewPr>
  <p:notesViewPr>
    <p:cSldViewPr snapToGrid="0" snapToObjects="1">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772B4F-3F6D-DD41-AED5-3F35E54C576F}" type="datetimeFigureOut">
              <a:rPr lang="en-US" smtClean="0"/>
              <a:t>11/14/2022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5AB38A-D15A-3A46-AA24-0B2436D75C69}" type="slidenum">
              <a:rPr lang="en-US" smtClean="0"/>
              <a:t>‹#›</a:t>
            </a:fld>
            <a:endParaRPr lang="en-US" dirty="0"/>
          </a:p>
        </p:txBody>
      </p:sp>
    </p:spTree>
    <p:extLst>
      <p:ext uri="{BB962C8B-B14F-4D97-AF65-F5344CB8AC3E}">
        <p14:creationId xmlns:p14="http://schemas.microsoft.com/office/powerpoint/2010/main" val="6578947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CBBA4E-0339-1147-BCC4-0E744FAFEE30}" type="datetimeFigureOut">
              <a:rPr lang="en-US" smtClean="0"/>
              <a:t>11/14/2022</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36A304-9B69-8A4C-8F85-76760449C1D6}" type="slidenum">
              <a:rPr lang="en-US" smtClean="0"/>
              <a:t>‹#›</a:t>
            </a:fld>
            <a:endParaRPr lang="en-US" dirty="0"/>
          </a:p>
        </p:txBody>
      </p:sp>
    </p:spTree>
    <p:extLst>
      <p:ext uri="{BB962C8B-B14F-4D97-AF65-F5344CB8AC3E}">
        <p14:creationId xmlns:p14="http://schemas.microsoft.com/office/powerpoint/2010/main" val="693435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7836A304-9B69-8A4C-8F85-76760449C1D6}" type="slidenum">
              <a:rPr lang="en-US" smtClean="0"/>
              <a:t>33</a:t>
            </a:fld>
            <a:endParaRPr lang="en-US" dirty="0"/>
          </a:p>
        </p:txBody>
      </p:sp>
    </p:spTree>
    <p:extLst>
      <p:ext uri="{BB962C8B-B14F-4D97-AF65-F5344CB8AC3E}">
        <p14:creationId xmlns:p14="http://schemas.microsoft.com/office/powerpoint/2010/main" val="4151934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7836A304-9B69-8A4C-8F85-76760449C1D6}" type="slidenum">
              <a:rPr lang="en-US" smtClean="0"/>
              <a:t>35</a:t>
            </a:fld>
            <a:endParaRPr lang="en-US" dirty="0"/>
          </a:p>
        </p:txBody>
      </p:sp>
    </p:spTree>
    <p:extLst>
      <p:ext uri="{BB962C8B-B14F-4D97-AF65-F5344CB8AC3E}">
        <p14:creationId xmlns:p14="http://schemas.microsoft.com/office/powerpoint/2010/main" val="1241023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6573360" y="6356351"/>
            <a:ext cx="2057400" cy="365125"/>
          </a:xfrm>
        </p:spPr>
        <p:txBody>
          <a:bodyPr/>
          <a:lstStyle/>
          <a:p>
            <a:fld id="{16D64E4F-A4A8-D74F-9B8E-B2E0E293C21A}" type="slidenum">
              <a:rPr lang="en-US" smtClean="0"/>
              <a:pPr/>
              <a:t>‹#›</a:t>
            </a:fld>
            <a:endParaRPr lang="en-US" dirty="0"/>
          </a:p>
        </p:txBody>
      </p:sp>
    </p:spTree>
    <p:extLst>
      <p:ext uri="{BB962C8B-B14F-4D97-AF65-F5344CB8AC3E}">
        <p14:creationId xmlns:p14="http://schemas.microsoft.com/office/powerpoint/2010/main" val="377931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16D64E4F-A4A8-D74F-9B8E-B2E0E293C21A}" type="slidenum">
              <a:rPr lang="en-US" smtClean="0"/>
              <a:t>‹#›</a:t>
            </a:fld>
            <a:endParaRPr lang="en-US" dirty="0"/>
          </a:p>
        </p:txBody>
      </p:sp>
    </p:spTree>
    <p:extLst>
      <p:ext uri="{BB962C8B-B14F-4D97-AF65-F5344CB8AC3E}">
        <p14:creationId xmlns:p14="http://schemas.microsoft.com/office/powerpoint/2010/main" val="671017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16D64E4F-A4A8-D74F-9B8E-B2E0E293C21A}" type="slidenum">
              <a:rPr lang="en-US" smtClean="0"/>
              <a:t>‹#›</a:t>
            </a:fld>
            <a:endParaRPr lang="en-US" dirty="0"/>
          </a:p>
        </p:txBody>
      </p:sp>
    </p:spTree>
    <p:extLst>
      <p:ext uri="{BB962C8B-B14F-4D97-AF65-F5344CB8AC3E}">
        <p14:creationId xmlns:p14="http://schemas.microsoft.com/office/powerpoint/2010/main" val="2984921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l="8780" t="17652" r="8207" b="15983"/>
          <a:stretch/>
        </p:blipFill>
        <p:spPr>
          <a:xfrm>
            <a:off x="6133823" y="4749801"/>
            <a:ext cx="2619559" cy="1215315"/>
          </a:xfrm>
          <a:prstGeom prst="rect">
            <a:avLst/>
          </a:prstGeom>
        </p:spPr>
      </p:pic>
      <p:sp>
        <p:nvSpPr>
          <p:cNvPr id="3" name="Text Placeholder 2">
            <a:extLst>
              <a:ext uri="{FF2B5EF4-FFF2-40B4-BE49-F238E27FC236}">
                <a16:creationId xmlns:a16="http://schemas.microsoft.com/office/drawing/2014/main" id="{F40D964D-AE0A-49A1-9BB2-12618C10B116}"/>
              </a:ext>
            </a:extLst>
          </p:cNvPr>
          <p:cNvSpPr>
            <a:spLocks noGrp="1"/>
          </p:cNvSpPr>
          <p:nvPr>
            <p:ph type="body" sz="quarter" idx="12"/>
          </p:nvPr>
        </p:nvSpPr>
        <p:spPr>
          <a:xfrm>
            <a:off x="495300" y="4762859"/>
            <a:ext cx="5467350" cy="842963"/>
          </a:xfrm>
          <a:prstGeom prst="rect">
            <a:avLst/>
          </a:prstGeom>
        </p:spPr>
        <p:txBody>
          <a:bodyPr>
            <a:normAutofit/>
          </a:bodyPr>
          <a:lstStyle>
            <a:lvl1pPr marL="0" indent="0">
              <a:buNone/>
              <a:defRPr sz="3600" b="1">
                <a:solidFill>
                  <a:srgbClr val="002060"/>
                </a:solidFill>
                <a:latin typeface="+mj-lt"/>
              </a:defRPr>
            </a:lvl1pPr>
          </a:lstStyle>
          <a:p>
            <a:pPr lvl="0"/>
            <a:endParaRPr lang="en-US" dirty="0"/>
          </a:p>
        </p:txBody>
      </p:sp>
      <p:sp>
        <p:nvSpPr>
          <p:cNvPr id="7" name="Text Placeholder 6">
            <a:extLst>
              <a:ext uri="{FF2B5EF4-FFF2-40B4-BE49-F238E27FC236}">
                <a16:creationId xmlns:a16="http://schemas.microsoft.com/office/drawing/2014/main" id="{4107520A-A0C6-4AA4-A905-48EEDA8270A1}"/>
              </a:ext>
            </a:extLst>
          </p:cNvPr>
          <p:cNvSpPr>
            <a:spLocks noGrp="1"/>
          </p:cNvSpPr>
          <p:nvPr>
            <p:ph type="body" sz="quarter" idx="13"/>
          </p:nvPr>
        </p:nvSpPr>
        <p:spPr>
          <a:xfrm>
            <a:off x="495300" y="5605116"/>
            <a:ext cx="2324100" cy="360000"/>
          </a:xfrm>
          <a:prstGeom prst="rect">
            <a:avLst/>
          </a:prstGeom>
        </p:spPr>
        <p:txBody>
          <a:bodyPr>
            <a:noAutofit/>
          </a:bodyPr>
          <a:lstStyle>
            <a:lvl1pPr marL="0" indent="0">
              <a:buNone/>
              <a:defRPr sz="2000">
                <a:solidFill>
                  <a:srgbClr val="002060"/>
                </a:solidFill>
                <a:latin typeface="+mn-lt"/>
              </a:defRPr>
            </a:lvl1pPr>
          </a:lstStyle>
          <a:p>
            <a:pPr lvl="0"/>
            <a:endParaRPr lang="en-US" dirty="0"/>
          </a:p>
        </p:txBody>
      </p:sp>
      <p:sp>
        <p:nvSpPr>
          <p:cNvPr id="13" name="Picture Placeholder 4">
            <a:extLst>
              <a:ext uri="{FF2B5EF4-FFF2-40B4-BE49-F238E27FC236}">
                <a16:creationId xmlns:a16="http://schemas.microsoft.com/office/drawing/2014/main" id="{13AB8695-BF58-4E0A-8A8F-795DE6906B1F}"/>
              </a:ext>
            </a:extLst>
          </p:cNvPr>
          <p:cNvSpPr>
            <a:spLocks noGrp="1"/>
          </p:cNvSpPr>
          <p:nvPr>
            <p:ph type="pic" sz="quarter" idx="14"/>
          </p:nvPr>
        </p:nvSpPr>
        <p:spPr>
          <a:xfrm>
            <a:off x="-10235" y="1"/>
            <a:ext cx="6220535" cy="4473575"/>
          </a:xfrm>
          <a:custGeom>
            <a:avLst/>
            <a:gdLst>
              <a:gd name="connsiteX0" fmla="*/ 0 w 8280400"/>
              <a:gd name="connsiteY0" fmla="*/ 0 h 4473575"/>
              <a:gd name="connsiteX1" fmla="*/ 8280400 w 8280400"/>
              <a:gd name="connsiteY1" fmla="*/ 0 h 4473575"/>
              <a:gd name="connsiteX2" fmla="*/ 8280400 w 8280400"/>
              <a:gd name="connsiteY2" fmla="*/ 4473575 h 4473575"/>
              <a:gd name="connsiteX3" fmla="*/ 0 w 8280400"/>
              <a:gd name="connsiteY3" fmla="*/ 4473575 h 4473575"/>
              <a:gd name="connsiteX4" fmla="*/ 0 w 8280400"/>
              <a:gd name="connsiteY4" fmla="*/ 0 h 4473575"/>
              <a:gd name="connsiteX0" fmla="*/ 13647 w 8294047"/>
              <a:gd name="connsiteY0" fmla="*/ 0 h 4473575"/>
              <a:gd name="connsiteX1" fmla="*/ 8294047 w 8294047"/>
              <a:gd name="connsiteY1" fmla="*/ 0 h 4473575"/>
              <a:gd name="connsiteX2" fmla="*/ 8294047 w 8294047"/>
              <a:gd name="connsiteY2" fmla="*/ 4473575 h 4473575"/>
              <a:gd name="connsiteX3" fmla="*/ 0 w 8294047"/>
              <a:gd name="connsiteY3" fmla="*/ 3900369 h 4473575"/>
              <a:gd name="connsiteX4" fmla="*/ 13647 w 8294047"/>
              <a:gd name="connsiteY4" fmla="*/ 0 h 4473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047" h="4473575">
                <a:moveTo>
                  <a:pt x="13647" y="0"/>
                </a:moveTo>
                <a:lnTo>
                  <a:pt x="8294047" y="0"/>
                </a:lnTo>
                <a:lnTo>
                  <a:pt x="8294047" y="4473575"/>
                </a:lnTo>
                <a:lnTo>
                  <a:pt x="0" y="3900369"/>
                </a:lnTo>
                <a:lnTo>
                  <a:pt x="13647" y="0"/>
                </a:lnTo>
                <a:close/>
              </a:path>
            </a:pathLst>
          </a:custGeom>
        </p:spPr>
        <p:txBody>
          <a:bodyPr/>
          <a:lstStyle>
            <a:lvl1pPr marL="0" indent="0">
              <a:buNone/>
              <a:defRPr/>
            </a:lvl1pPr>
          </a:lstStyle>
          <a:p>
            <a:endParaRPr lang="en-US" dirty="0"/>
          </a:p>
        </p:txBody>
      </p:sp>
      <p:sp>
        <p:nvSpPr>
          <p:cNvPr id="14" name="Picture Placeholder 7">
            <a:extLst>
              <a:ext uri="{FF2B5EF4-FFF2-40B4-BE49-F238E27FC236}">
                <a16:creationId xmlns:a16="http://schemas.microsoft.com/office/drawing/2014/main" id="{E6886E43-0B35-4285-8808-6521A5384709}"/>
              </a:ext>
            </a:extLst>
          </p:cNvPr>
          <p:cNvSpPr>
            <a:spLocks noGrp="1"/>
          </p:cNvSpPr>
          <p:nvPr>
            <p:ph type="pic" sz="quarter" idx="15"/>
          </p:nvPr>
        </p:nvSpPr>
        <p:spPr>
          <a:xfrm>
            <a:off x="6303169" y="-12700"/>
            <a:ext cx="2879642" cy="4498975"/>
          </a:xfrm>
          <a:custGeom>
            <a:avLst/>
            <a:gdLst>
              <a:gd name="connsiteX0" fmla="*/ 0 w 3825875"/>
              <a:gd name="connsiteY0" fmla="*/ 0 h 4498975"/>
              <a:gd name="connsiteX1" fmla="*/ 3825875 w 3825875"/>
              <a:gd name="connsiteY1" fmla="*/ 0 h 4498975"/>
              <a:gd name="connsiteX2" fmla="*/ 3825875 w 3825875"/>
              <a:gd name="connsiteY2" fmla="*/ 4498975 h 4498975"/>
              <a:gd name="connsiteX3" fmla="*/ 0 w 3825875"/>
              <a:gd name="connsiteY3" fmla="*/ 4498975 h 4498975"/>
              <a:gd name="connsiteX4" fmla="*/ 0 w 3825875"/>
              <a:gd name="connsiteY4" fmla="*/ 0 h 4498975"/>
              <a:gd name="connsiteX0" fmla="*/ 0 w 3825875"/>
              <a:gd name="connsiteY0" fmla="*/ 0 h 4498975"/>
              <a:gd name="connsiteX1" fmla="*/ 3825875 w 3825875"/>
              <a:gd name="connsiteY1" fmla="*/ 0 h 4498975"/>
              <a:gd name="connsiteX2" fmla="*/ 3825875 w 3825875"/>
              <a:gd name="connsiteY2" fmla="*/ 4007656 h 4498975"/>
              <a:gd name="connsiteX3" fmla="*/ 0 w 3825875"/>
              <a:gd name="connsiteY3" fmla="*/ 4498975 h 4498975"/>
              <a:gd name="connsiteX4" fmla="*/ 0 w 3825875"/>
              <a:gd name="connsiteY4" fmla="*/ 0 h 4498975"/>
              <a:gd name="connsiteX0" fmla="*/ 0 w 3825875"/>
              <a:gd name="connsiteY0" fmla="*/ 0 h 4498975"/>
              <a:gd name="connsiteX1" fmla="*/ 3825875 w 3825875"/>
              <a:gd name="connsiteY1" fmla="*/ 0 h 4498975"/>
              <a:gd name="connsiteX2" fmla="*/ 3825875 w 3825875"/>
              <a:gd name="connsiteY2" fmla="*/ 4007656 h 4498975"/>
              <a:gd name="connsiteX3" fmla="*/ 0 w 3825875"/>
              <a:gd name="connsiteY3" fmla="*/ 4498975 h 4498975"/>
              <a:gd name="connsiteX4" fmla="*/ 0 w 3825875"/>
              <a:gd name="connsiteY4" fmla="*/ 0 h 4498975"/>
              <a:gd name="connsiteX0" fmla="*/ 0 w 3839523"/>
              <a:gd name="connsiteY0" fmla="*/ 0 h 4498975"/>
              <a:gd name="connsiteX1" fmla="*/ 3825875 w 3839523"/>
              <a:gd name="connsiteY1" fmla="*/ 0 h 4498975"/>
              <a:gd name="connsiteX2" fmla="*/ 3839523 w 3839523"/>
              <a:gd name="connsiteY2" fmla="*/ 4007656 h 4498975"/>
              <a:gd name="connsiteX3" fmla="*/ 0 w 3839523"/>
              <a:gd name="connsiteY3" fmla="*/ 4498975 h 4498975"/>
              <a:gd name="connsiteX4" fmla="*/ 0 w 3839523"/>
              <a:gd name="connsiteY4" fmla="*/ 0 h 449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9523" h="4498975">
                <a:moveTo>
                  <a:pt x="0" y="0"/>
                </a:moveTo>
                <a:lnTo>
                  <a:pt x="3825875" y="0"/>
                </a:lnTo>
                <a:cubicBezTo>
                  <a:pt x="3830424" y="1335885"/>
                  <a:pt x="3834974" y="2671771"/>
                  <a:pt x="3839523" y="4007656"/>
                </a:cubicBezTo>
                <a:lnTo>
                  <a:pt x="0" y="4498975"/>
                </a:lnTo>
                <a:lnTo>
                  <a:pt x="0" y="0"/>
                </a:lnTo>
                <a:close/>
              </a:path>
            </a:pathLst>
          </a:custGeom>
        </p:spPr>
        <p:txBody>
          <a:bodyPr/>
          <a:lstStyle>
            <a:lvl1pPr marL="0" indent="0">
              <a:buNone/>
              <a:defRPr/>
            </a:lvl1pPr>
          </a:lstStyle>
          <a:p>
            <a:endParaRPr lang="en-US" dirty="0"/>
          </a:p>
        </p:txBody>
      </p:sp>
    </p:spTree>
    <p:extLst>
      <p:ext uri="{BB962C8B-B14F-4D97-AF65-F5344CB8AC3E}">
        <p14:creationId xmlns:p14="http://schemas.microsoft.com/office/powerpoint/2010/main" val="577984359"/>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val="0"/>
              </a:ext>
            </a:extLst>
          </a:blip>
          <a:srcRect l="8780" t="17652" r="8207" b="15983"/>
          <a:stretch/>
        </p:blipFill>
        <p:spPr>
          <a:xfrm>
            <a:off x="6133823" y="4749801"/>
            <a:ext cx="2619559" cy="1215315"/>
          </a:xfrm>
          <a:prstGeom prst="rect">
            <a:avLst/>
          </a:prstGeom>
        </p:spPr>
      </p:pic>
      <p:sp>
        <p:nvSpPr>
          <p:cNvPr id="27" name="Rectangle 26"/>
          <p:cNvSpPr/>
          <p:nvPr userDrawn="1"/>
        </p:nvSpPr>
        <p:spPr>
          <a:xfrm>
            <a:off x="-19050" y="0"/>
            <a:ext cx="6229350" cy="4485826"/>
          </a:xfrm>
          <a:custGeom>
            <a:avLst/>
            <a:gdLst>
              <a:gd name="connsiteX0" fmla="*/ 0 w 8280400"/>
              <a:gd name="connsiteY0" fmla="*/ 0 h 4447726"/>
              <a:gd name="connsiteX1" fmla="*/ 8280400 w 8280400"/>
              <a:gd name="connsiteY1" fmla="*/ 0 h 4447726"/>
              <a:gd name="connsiteX2" fmla="*/ 8280400 w 8280400"/>
              <a:gd name="connsiteY2" fmla="*/ 4447726 h 4447726"/>
              <a:gd name="connsiteX3" fmla="*/ 0 w 8280400"/>
              <a:gd name="connsiteY3" fmla="*/ 4447726 h 4447726"/>
              <a:gd name="connsiteX4" fmla="*/ 0 w 8280400"/>
              <a:gd name="connsiteY4" fmla="*/ 0 h 4447726"/>
              <a:gd name="connsiteX0" fmla="*/ 25400 w 8305800"/>
              <a:gd name="connsiteY0" fmla="*/ 0 h 4447726"/>
              <a:gd name="connsiteX1" fmla="*/ 8305800 w 8305800"/>
              <a:gd name="connsiteY1" fmla="*/ 0 h 4447726"/>
              <a:gd name="connsiteX2" fmla="*/ 8305800 w 8305800"/>
              <a:gd name="connsiteY2" fmla="*/ 4447726 h 4447726"/>
              <a:gd name="connsiteX3" fmla="*/ 0 w 8305800"/>
              <a:gd name="connsiteY3" fmla="*/ 3888926 h 4447726"/>
              <a:gd name="connsiteX4" fmla="*/ 25400 w 8305800"/>
              <a:gd name="connsiteY4" fmla="*/ 0 h 4447726"/>
              <a:gd name="connsiteX0" fmla="*/ 25400 w 8305800"/>
              <a:gd name="connsiteY0" fmla="*/ 0 h 4447726"/>
              <a:gd name="connsiteX1" fmla="*/ 8305800 w 8305800"/>
              <a:gd name="connsiteY1" fmla="*/ 0 h 4447726"/>
              <a:gd name="connsiteX2" fmla="*/ 8305800 w 8305800"/>
              <a:gd name="connsiteY2" fmla="*/ 4447726 h 4447726"/>
              <a:gd name="connsiteX3" fmla="*/ 0 w 8305800"/>
              <a:gd name="connsiteY3" fmla="*/ 3253926 h 4447726"/>
              <a:gd name="connsiteX4" fmla="*/ 25400 w 8305800"/>
              <a:gd name="connsiteY4" fmla="*/ 0 h 4447726"/>
              <a:gd name="connsiteX0" fmla="*/ 25400 w 8305800"/>
              <a:gd name="connsiteY0" fmla="*/ 0 h 4447726"/>
              <a:gd name="connsiteX1" fmla="*/ 8305800 w 8305800"/>
              <a:gd name="connsiteY1" fmla="*/ 0 h 4447726"/>
              <a:gd name="connsiteX2" fmla="*/ 8305800 w 8305800"/>
              <a:gd name="connsiteY2" fmla="*/ 4447726 h 4447726"/>
              <a:gd name="connsiteX3" fmla="*/ 0 w 8305800"/>
              <a:gd name="connsiteY3" fmla="*/ 3888926 h 4447726"/>
              <a:gd name="connsiteX4" fmla="*/ 25400 w 8305800"/>
              <a:gd name="connsiteY4" fmla="*/ 0 h 4447726"/>
              <a:gd name="connsiteX0" fmla="*/ 25400 w 8305800"/>
              <a:gd name="connsiteY0" fmla="*/ 0 h 4244526"/>
              <a:gd name="connsiteX1" fmla="*/ 8305800 w 8305800"/>
              <a:gd name="connsiteY1" fmla="*/ 0 h 4244526"/>
              <a:gd name="connsiteX2" fmla="*/ 7353300 w 8305800"/>
              <a:gd name="connsiteY2" fmla="*/ 4244526 h 4244526"/>
              <a:gd name="connsiteX3" fmla="*/ 0 w 8305800"/>
              <a:gd name="connsiteY3" fmla="*/ 3888926 h 4244526"/>
              <a:gd name="connsiteX4" fmla="*/ 25400 w 8305800"/>
              <a:gd name="connsiteY4" fmla="*/ 0 h 4244526"/>
              <a:gd name="connsiteX0" fmla="*/ 25400 w 8305800"/>
              <a:gd name="connsiteY0" fmla="*/ 0 h 4460426"/>
              <a:gd name="connsiteX1" fmla="*/ 8305800 w 8305800"/>
              <a:gd name="connsiteY1" fmla="*/ 0 h 4460426"/>
              <a:gd name="connsiteX2" fmla="*/ 8280400 w 8305800"/>
              <a:gd name="connsiteY2" fmla="*/ 4460426 h 4460426"/>
              <a:gd name="connsiteX3" fmla="*/ 0 w 8305800"/>
              <a:gd name="connsiteY3" fmla="*/ 3888926 h 4460426"/>
              <a:gd name="connsiteX4" fmla="*/ 25400 w 8305800"/>
              <a:gd name="connsiteY4" fmla="*/ 0 h 4460426"/>
              <a:gd name="connsiteX0" fmla="*/ 25400 w 8305800"/>
              <a:gd name="connsiteY0" fmla="*/ 0 h 4485826"/>
              <a:gd name="connsiteX1" fmla="*/ 8305800 w 8305800"/>
              <a:gd name="connsiteY1" fmla="*/ 0 h 4485826"/>
              <a:gd name="connsiteX2" fmla="*/ 8305800 w 8305800"/>
              <a:gd name="connsiteY2" fmla="*/ 4485826 h 4485826"/>
              <a:gd name="connsiteX3" fmla="*/ 0 w 8305800"/>
              <a:gd name="connsiteY3" fmla="*/ 3888926 h 4485826"/>
              <a:gd name="connsiteX4" fmla="*/ 25400 w 8305800"/>
              <a:gd name="connsiteY4" fmla="*/ 0 h 4485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5800" h="4485826">
                <a:moveTo>
                  <a:pt x="25400" y="0"/>
                </a:moveTo>
                <a:lnTo>
                  <a:pt x="8305800" y="0"/>
                </a:lnTo>
                <a:lnTo>
                  <a:pt x="8305800" y="4485826"/>
                </a:lnTo>
                <a:lnTo>
                  <a:pt x="0" y="3888926"/>
                </a:lnTo>
                <a:lnTo>
                  <a:pt x="25400" y="0"/>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9" name="Rectangle 28"/>
          <p:cNvSpPr>
            <a:spLocks/>
          </p:cNvSpPr>
          <p:nvPr userDrawn="1"/>
        </p:nvSpPr>
        <p:spPr>
          <a:xfrm>
            <a:off x="6303147" y="0"/>
            <a:ext cx="2869657" cy="4473126"/>
          </a:xfrm>
          <a:custGeom>
            <a:avLst/>
            <a:gdLst>
              <a:gd name="connsiteX0" fmla="*/ 0 w 3746500"/>
              <a:gd name="connsiteY0" fmla="*/ 0 h 4447726"/>
              <a:gd name="connsiteX1" fmla="*/ 3746500 w 3746500"/>
              <a:gd name="connsiteY1" fmla="*/ 0 h 4447726"/>
              <a:gd name="connsiteX2" fmla="*/ 3746500 w 3746500"/>
              <a:gd name="connsiteY2" fmla="*/ 4447726 h 4447726"/>
              <a:gd name="connsiteX3" fmla="*/ 0 w 3746500"/>
              <a:gd name="connsiteY3" fmla="*/ 4447726 h 4447726"/>
              <a:gd name="connsiteX4" fmla="*/ 0 w 3746500"/>
              <a:gd name="connsiteY4" fmla="*/ 0 h 4447726"/>
              <a:gd name="connsiteX0" fmla="*/ 63500 w 3810000"/>
              <a:gd name="connsiteY0" fmla="*/ 0 h 4473126"/>
              <a:gd name="connsiteX1" fmla="*/ 3810000 w 3810000"/>
              <a:gd name="connsiteY1" fmla="*/ 0 h 4473126"/>
              <a:gd name="connsiteX2" fmla="*/ 3810000 w 3810000"/>
              <a:gd name="connsiteY2" fmla="*/ 4447726 h 4473126"/>
              <a:gd name="connsiteX3" fmla="*/ 0 w 3810000"/>
              <a:gd name="connsiteY3" fmla="*/ 4473126 h 4473126"/>
              <a:gd name="connsiteX4" fmla="*/ 63500 w 3810000"/>
              <a:gd name="connsiteY4" fmla="*/ 0 h 4473126"/>
              <a:gd name="connsiteX0" fmla="*/ 12700 w 3810000"/>
              <a:gd name="connsiteY0" fmla="*/ 0 h 4473126"/>
              <a:gd name="connsiteX1" fmla="*/ 3810000 w 3810000"/>
              <a:gd name="connsiteY1" fmla="*/ 0 h 4473126"/>
              <a:gd name="connsiteX2" fmla="*/ 3810000 w 3810000"/>
              <a:gd name="connsiteY2" fmla="*/ 4447726 h 4473126"/>
              <a:gd name="connsiteX3" fmla="*/ 0 w 3810000"/>
              <a:gd name="connsiteY3" fmla="*/ 4473126 h 4473126"/>
              <a:gd name="connsiteX4" fmla="*/ 12700 w 3810000"/>
              <a:gd name="connsiteY4" fmla="*/ 0 h 4473126"/>
              <a:gd name="connsiteX0" fmla="*/ 12700 w 3810000"/>
              <a:gd name="connsiteY0" fmla="*/ 0 h 4473126"/>
              <a:gd name="connsiteX1" fmla="*/ 3810000 w 3810000"/>
              <a:gd name="connsiteY1" fmla="*/ 0 h 4473126"/>
              <a:gd name="connsiteX2" fmla="*/ 3797300 w 3810000"/>
              <a:gd name="connsiteY2" fmla="*/ 3965126 h 4473126"/>
              <a:gd name="connsiteX3" fmla="*/ 0 w 3810000"/>
              <a:gd name="connsiteY3" fmla="*/ 4473126 h 4473126"/>
              <a:gd name="connsiteX4" fmla="*/ 12700 w 3810000"/>
              <a:gd name="connsiteY4" fmla="*/ 0 h 4473126"/>
              <a:gd name="connsiteX0" fmla="*/ 12700 w 3810000"/>
              <a:gd name="connsiteY0" fmla="*/ 0 h 4473126"/>
              <a:gd name="connsiteX1" fmla="*/ 3810000 w 3810000"/>
              <a:gd name="connsiteY1" fmla="*/ 0 h 4473126"/>
              <a:gd name="connsiteX2" fmla="*/ 3797300 w 3810000"/>
              <a:gd name="connsiteY2" fmla="*/ 4041326 h 4473126"/>
              <a:gd name="connsiteX3" fmla="*/ 0 w 3810000"/>
              <a:gd name="connsiteY3" fmla="*/ 4473126 h 4473126"/>
              <a:gd name="connsiteX4" fmla="*/ 12700 w 3810000"/>
              <a:gd name="connsiteY4" fmla="*/ 0 h 4473126"/>
              <a:gd name="connsiteX0" fmla="*/ 562 w 3797862"/>
              <a:gd name="connsiteY0" fmla="*/ 0 h 4485899"/>
              <a:gd name="connsiteX1" fmla="*/ 3797862 w 3797862"/>
              <a:gd name="connsiteY1" fmla="*/ 0 h 4485899"/>
              <a:gd name="connsiteX2" fmla="*/ 3785162 w 3797862"/>
              <a:gd name="connsiteY2" fmla="*/ 4041326 h 4485899"/>
              <a:gd name="connsiteX3" fmla="*/ 13334 w 3797862"/>
              <a:gd name="connsiteY3" fmla="*/ 4485899 h 4485899"/>
              <a:gd name="connsiteX4" fmla="*/ 562 w 3797862"/>
              <a:gd name="connsiteY4" fmla="*/ 0 h 4485899"/>
              <a:gd name="connsiteX0" fmla="*/ 1217 w 3798517"/>
              <a:gd name="connsiteY0" fmla="*/ 0 h 4498672"/>
              <a:gd name="connsiteX1" fmla="*/ 3798517 w 3798517"/>
              <a:gd name="connsiteY1" fmla="*/ 0 h 4498672"/>
              <a:gd name="connsiteX2" fmla="*/ 3785817 w 3798517"/>
              <a:gd name="connsiteY2" fmla="*/ 4041326 h 4498672"/>
              <a:gd name="connsiteX3" fmla="*/ 1253 w 3798517"/>
              <a:gd name="connsiteY3" fmla="*/ 4498672 h 4498672"/>
              <a:gd name="connsiteX4" fmla="*/ 1217 w 3798517"/>
              <a:gd name="connsiteY4" fmla="*/ 0 h 4498672"/>
              <a:gd name="connsiteX0" fmla="*/ 1217 w 3837032"/>
              <a:gd name="connsiteY0" fmla="*/ 0 h 4498672"/>
              <a:gd name="connsiteX1" fmla="*/ 3798517 w 3837032"/>
              <a:gd name="connsiteY1" fmla="*/ 0 h 4498672"/>
              <a:gd name="connsiteX2" fmla="*/ 3836761 w 3837032"/>
              <a:gd name="connsiteY2" fmla="*/ 4028553 h 4498672"/>
              <a:gd name="connsiteX3" fmla="*/ 1253 w 3837032"/>
              <a:gd name="connsiteY3" fmla="*/ 4498672 h 4498672"/>
              <a:gd name="connsiteX4" fmla="*/ 1217 w 3837032"/>
              <a:gd name="connsiteY4" fmla="*/ 0 h 4498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32" h="4498672">
                <a:moveTo>
                  <a:pt x="1217" y="0"/>
                </a:moveTo>
                <a:lnTo>
                  <a:pt x="3798517" y="0"/>
                </a:lnTo>
                <a:cubicBezTo>
                  <a:pt x="3794284" y="1321709"/>
                  <a:pt x="3840994" y="2706844"/>
                  <a:pt x="3836761" y="4028553"/>
                </a:cubicBezTo>
                <a:lnTo>
                  <a:pt x="1253" y="4498672"/>
                </a:lnTo>
                <a:cubicBezTo>
                  <a:pt x="5486" y="3007630"/>
                  <a:pt x="-3016" y="1491042"/>
                  <a:pt x="1217" y="0"/>
                </a:cubicBezTo>
                <a:close/>
              </a:path>
            </a:pathLst>
          </a:custGeom>
          <a:blipFill dpi="0" rotWithShape="0">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a:t>
            </a:r>
          </a:p>
        </p:txBody>
      </p:sp>
      <p:sp>
        <p:nvSpPr>
          <p:cNvPr id="3" name="Text Placeholder 2">
            <a:extLst>
              <a:ext uri="{FF2B5EF4-FFF2-40B4-BE49-F238E27FC236}">
                <a16:creationId xmlns:a16="http://schemas.microsoft.com/office/drawing/2014/main" id="{F40D964D-AE0A-49A1-9BB2-12618C10B116}"/>
              </a:ext>
            </a:extLst>
          </p:cNvPr>
          <p:cNvSpPr>
            <a:spLocks noGrp="1"/>
          </p:cNvSpPr>
          <p:nvPr>
            <p:ph type="body" sz="quarter" idx="12"/>
          </p:nvPr>
        </p:nvSpPr>
        <p:spPr>
          <a:xfrm>
            <a:off x="495300" y="4762859"/>
            <a:ext cx="5467350" cy="842963"/>
          </a:xfrm>
          <a:prstGeom prst="rect">
            <a:avLst/>
          </a:prstGeom>
        </p:spPr>
        <p:txBody>
          <a:bodyPr/>
          <a:lstStyle>
            <a:lvl1pPr marL="0" indent="0">
              <a:buNone/>
              <a:defRPr>
                <a:solidFill>
                  <a:srgbClr val="002060"/>
                </a:solidFill>
                <a:latin typeface="+mj-lt"/>
              </a:defRPr>
            </a:lvl1pPr>
          </a:lstStyle>
          <a:p>
            <a:pPr lvl="0"/>
            <a:endParaRPr lang="en-US" dirty="0"/>
          </a:p>
        </p:txBody>
      </p:sp>
      <p:sp>
        <p:nvSpPr>
          <p:cNvPr id="7" name="Text Placeholder 6">
            <a:extLst>
              <a:ext uri="{FF2B5EF4-FFF2-40B4-BE49-F238E27FC236}">
                <a16:creationId xmlns:a16="http://schemas.microsoft.com/office/drawing/2014/main" id="{4107520A-A0C6-4AA4-A905-48EEDA8270A1}"/>
              </a:ext>
            </a:extLst>
          </p:cNvPr>
          <p:cNvSpPr>
            <a:spLocks noGrp="1"/>
          </p:cNvSpPr>
          <p:nvPr>
            <p:ph type="body" sz="quarter" idx="13"/>
          </p:nvPr>
        </p:nvSpPr>
        <p:spPr>
          <a:xfrm>
            <a:off x="571500" y="5613130"/>
            <a:ext cx="2324100" cy="360000"/>
          </a:xfrm>
          <a:prstGeom prst="rect">
            <a:avLst/>
          </a:prstGeom>
        </p:spPr>
        <p:txBody>
          <a:bodyPr/>
          <a:lstStyle>
            <a:lvl1pPr marL="0" indent="0">
              <a:buNone/>
              <a:defRPr sz="1050">
                <a:solidFill>
                  <a:srgbClr val="002060"/>
                </a:solidFill>
                <a:latin typeface="+mn-lt"/>
              </a:defRPr>
            </a:lvl1pPr>
          </a:lstStyle>
          <a:p>
            <a:pPr lvl="0"/>
            <a:endParaRPr lang="en-US" dirty="0"/>
          </a:p>
        </p:txBody>
      </p:sp>
      <p:sp>
        <p:nvSpPr>
          <p:cNvPr id="9" name="Picture Placeholder 8">
            <a:extLst>
              <a:ext uri="{FF2B5EF4-FFF2-40B4-BE49-F238E27FC236}">
                <a16:creationId xmlns:a16="http://schemas.microsoft.com/office/drawing/2014/main" id="{D705654A-5086-489D-B339-4875FE878189}"/>
              </a:ext>
            </a:extLst>
          </p:cNvPr>
          <p:cNvSpPr>
            <a:spLocks noGrp="1"/>
          </p:cNvSpPr>
          <p:nvPr>
            <p:ph type="pic" sz="quarter" idx="14"/>
          </p:nvPr>
        </p:nvSpPr>
        <p:spPr>
          <a:xfrm>
            <a:off x="-19050" y="1"/>
            <a:ext cx="6229350" cy="4486275"/>
          </a:xfrm>
          <a:prstGeom prst="rect">
            <a:avLst/>
          </a:prstGeom>
        </p:spPr>
        <p:txBody>
          <a:bodyPr/>
          <a:lstStyle/>
          <a:p>
            <a:endParaRPr lang="en-US" dirty="0"/>
          </a:p>
        </p:txBody>
      </p:sp>
    </p:spTree>
    <p:extLst>
      <p:ext uri="{BB962C8B-B14F-4D97-AF65-F5344CB8AC3E}">
        <p14:creationId xmlns:p14="http://schemas.microsoft.com/office/powerpoint/2010/main" val="16737582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1" name="Rectangle 20"/>
          <p:cNvSpPr/>
          <p:nvPr userDrawn="1"/>
        </p:nvSpPr>
        <p:spPr>
          <a:xfrm>
            <a:off x="0" y="5848241"/>
            <a:ext cx="9150858" cy="1041400"/>
          </a:xfrm>
          <a:custGeom>
            <a:avLst/>
            <a:gdLst>
              <a:gd name="connsiteX0" fmla="*/ 0 w 12192000"/>
              <a:gd name="connsiteY0" fmla="*/ 0 h 1041400"/>
              <a:gd name="connsiteX1" fmla="*/ 12192000 w 12192000"/>
              <a:gd name="connsiteY1" fmla="*/ 0 h 1041400"/>
              <a:gd name="connsiteX2" fmla="*/ 12192000 w 12192000"/>
              <a:gd name="connsiteY2" fmla="*/ 1041400 h 1041400"/>
              <a:gd name="connsiteX3" fmla="*/ 0 w 12192000"/>
              <a:gd name="connsiteY3" fmla="*/ 1041400 h 1041400"/>
              <a:gd name="connsiteX4" fmla="*/ 0 w 12192000"/>
              <a:gd name="connsiteY4" fmla="*/ 0 h 1041400"/>
              <a:gd name="connsiteX0" fmla="*/ 0 w 12192000"/>
              <a:gd name="connsiteY0" fmla="*/ 25 h 1041425"/>
              <a:gd name="connsiteX1" fmla="*/ 8356600 w 12192000"/>
              <a:gd name="connsiteY1" fmla="*/ 382750 h 1041425"/>
              <a:gd name="connsiteX2" fmla="*/ 12192000 w 12192000"/>
              <a:gd name="connsiteY2" fmla="*/ 25 h 1041425"/>
              <a:gd name="connsiteX3" fmla="*/ 12192000 w 12192000"/>
              <a:gd name="connsiteY3" fmla="*/ 1041425 h 1041425"/>
              <a:gd name="connsiteX4" fmla="*/ 0 w 12192000"/>
              <a:gd name="connsiteY4" fmla="*/ 1041425 h 1041425"/>
              <a:gd name="connsiteX5" fmla="*/ 0 w 12192000"/>
              <a:gd name="connsiteY5" fmla="*/ 25 h 1041425"/>
              <a:gd name="connsiteX0" fmla="*/ 0 w 12192000"/>
              <a:gd name="connsiteY0" fmla="*/ 49 h 1041449"/>
              <a:gd name="connsiteX1" fmla="*/ 8356600 w 12192000"/>
              <a:gd name="connsiteY1" fmla="*/ 382774 h 1041449"/>
              <a:gd name="connsiteX2" fmla="*/ 12192000 w 12192000"/>
              <a:gd name="connsiteY2" fmla="*/ 49 h 1041449"/>
              <a:gd name="connsiteX3" fmla="*/ 12192000 w 12192000"/>
              <a:gd name="connsiteY3" fmla="*/ 1041449 h 1041449"/>
              <a:gd name="connsiteX4" fmla="*/ 0 w 12192000"/>
              <a:gd name="connsiteY4" fmla="*/ 1041449 h 1041449"/>
              <a:gd name="connsiteX5" fmla="*/ 0 w 12192000"/>
              <a:gd name="connsiteY5" fmla="*/ 49 h 1041449"/>
              <a:gd name="connsiteX0" fmla="*/ 0 w 12192000"/>
              <a:gd name="connsiteY0" fmla="*/ 25 h 1041425"/>
              <a:gd name="connsiteX1" fmla="*/ 8356600 w 12192000"/>
              <a:gd name="connsiteY1" fmla="*/ 382750 h 1041425"/>
              <a:gd name="connsiteX2" fmla="*/ 12192000 w 12192000"/>
              <a:gd name="connsiteY2" fmla="*/ 25 h 1041425"/>
              <a:gd name="connsiteX3" fmla="*/ 12192000 w 12192000"/>
              <a:gd name="connsiteY3" fmla="*/ 1041425 h 1041425"/>
              <a:gd name="connsiteX4" fmla="*/ 0 w 12192000"/>
              <a:gd name="connsiteY4" fmla="*/ 1041425 h 1041425"/>
              <a:gd name="connsiteX5" fmla="*/ 0 w 12192000"/>
              <a:gd name="connsiteY5" fmla="*/ 25 h 1041425"/>
              <a:gd name="connsiteX0" fmla="*/ 0 w 12192000"/>
              <a:gd name="connsiteY0" fmla="*/ 25 h 1041425"/>
              <a:gd name="connsiteX1" fmla="*/ 8356600 w 12192000"/>
              <a:gd name="connsiteY1" fmla="*/ 382750 h 1041425"/>
              <a:gd name="connsiteX2" fmla="*/ 12192000 w 12192000"/>
              <a:gd name="connsiteY2" fmla="*/ 25 h 1041425"/>
              <a:gd name="connsiteX3" fmla="*/ 12192000 w 12192000"/>
              <a:gd name="connsiteY3" fmla="*/ 1041425 h 1041425"/>
              <a:gd name="connsiteX4" fmla="*/ 0 w 12192000"/>
              <a:gd name="connsiteY4" fmla="*/ 1041425 h 1041425"/>
              <a:gd name="connsiteX5" fmla="*/ 0 w 12192000"/>
              <a:gd name="connsiteY5" fmla="*/ 25 h 1041425"/>
              <a:gd name="connsiteX0" fmla="*/ 0 w 12192000"/>
              <a:gd name="connsiteY0" fmla="*/ 0 h 1041400"/>
              <a:gd name="connsiteX1" fmla="*/ 8356600 w 12192000"/>
              <a:gd name="connsiteY1" fmla="*/ 382725 h 1041400"/>
              <a:gd name="connsiteX2" fmla="*/ 12192000 w 12192000"/>
              <a:gd name="connsiteY2" fmla="*/ 0 h 1041400"/>
              <a:gd name="connsiteX3" fmla="*/ 12192000 w 12192000"/>
              <a:gd name="connsiteY3" fmla="*/ 1041400 h 1041400"/>
              <a:gd name="connsiteX4" fmla="*/ 0 w 12192000"/>
              <a:gd name="connsiteY4" fmla="*/ 1041400 h 1041400"/>
              <a:gd name="connsiteX5" fmla="*/ 0 w 12192000"/>
              <a:gd name="connsiteY5" fmla="*/ 0 h 1041400"/>
              <a:gd name="connsiteX0" fmla="*/ 0 w 12192000"/>
              <a:gd name="connsiteY0" fmla="*/ 0 h 1041400"/>
              <a:gd name="connsiteX1" fmla="*/ 8356600 w 12192000"/>
              <a:gd name="connsiteY1" fmla="*/ 519885 h 1041400"/>
              <a:gd name="connsiteX2" fmla="*/ 12192000 w 12192000"/>
              <a:gd name="connsiteY2" fmla="*/ 0 h 1041400"/>
              <a:gd name="connsiteX3" fmla="*/ 12192000 w 12192000"/>
              <a:gd name="connsiteY3" fmla="*/ 1041400 h 1041400"/>
              <a:gd name="connsiteX4" fmla="*/ 0 w 12192000"/>
              <a:gd name="connsiteY4" fmla="*/ 1041400 h 1041400"/>
              <a:gd name="connsiteX5" fmla="*/ 0 w 12192000"/>
              <a:gd name="connsiteY5" fmla="*/ 0 h 1041400"/>
              <a:gd name="connsiteX0" fmla="*/ 0 w 12192000"/>
              <a:gd name="connsiteY0" fmla="*/ 0 h 1041400"/>
              <a:gd name="connsiteX1" fmla="*/ 8356600 w 12192000"/>
              <a:gd name="connsiteY1" fmla="*/ 647901 h 1041400"/>
              <a:gd name="connsiteX2" fmla="*/ 12192000 w 12192000"/>
              <a:gd name="connsiteY2" fmla="*/ 0 h 1041400"/>
              <a:gd name="connsiteX3" fmla="*/ 12192000 w 12192000"/>
              <a:gd name="connsiteY3" fmla="*/ 1041400 h 1041400"/>
              <a:gd name="connsiteX4" fmla="*/ 0 w 12192000"/>
              <a:gd name="connsiteY4" fmla="*/ 1041400 h 1041400"/>
              <a:gd name="connsiteX5" fmla="*/ 0 w 12192000"/>
              <a:gd name="connsiteY5" fmla="*/ 0 h 1041400"/>
              <a:gd name="connsiteX0" fmla="*/ 0 w 12192000"/>
              <a:gd name="connsiteY0" fmla="*/ 0 h 1041400"/>
              <a:gd name="connsiteX1" fmla="*/ 8356600 w 12192000"/>
              <a:gd name="connsiteY1" fmla="*/ 647901 h 1041400"/>
              <a:gd name="connsiteX2" fmla="*/ 12173712 w 12192000"/>
              <a:gd name="connsiteY2" fmla="*/ 192024 h 1041400"/>
              <a:gd name="connsiteX3" fmla="*/ 12192000 w 12192000"/>
              <a:gd name="connsiteY3" fmla="*/ 1041400 h 1041400"/>
              <a:gd name="connsiteX4" fmla="*/ 0 w 12192000"/>
              <a:gd name="connsiteY4" fmla="*/ 1041400 h 1041400"/>
              <a:gd name="connsiteX5" fmla="*/ 0 w 12192000"/>
              <a:gd name="connsiteY5" fmla="*/ 0 h 1041400"/>
              <a:gd name="connsiteX0" fmla="*/ 0 w 12192000"/>
              <a:gd name="connsiteY0" fmla="*/ 0 h 1041400"/>
              <a:gd name="connsiteX1" fmla="*/ 8356600 w 12192000"/>
              <a:gd name="connsiteY1" fmla="*/ 647901 h 1041400"/>
              <a:gd name="connsiteX2" fmla="*/ 12173712 w 12192000"/>
              <a:gd name="connsiteY2" fmla="*/ 164592 h 1041400"/>
              <a:gd name="connsiteX3" fmla="*/ 12192000 w 12192000"/>
              <a:gd name="connsiteY3" fmla="*/ 1041400 h 1041400"/>
              <a:gd name="connsiteX4" fmla="*/ 0 w 12192000"/>
              <a:gd name="connsiteY4" fmla="*/ 1041400 h 1041400"/>
              <a:gd name="connsiteX5" fmla="*/ 0 w 12192000"/>
              <a:gd name="connsiteY5" fmla="*/ 0 h 1041400"/>
              <a:gd name="connsiteX0" fmla="*/ 0 w 12201144"/>
              <a:gd name="connsiteY0" fmla="*/ 0 h 1041400"/>
              <a:gd name="connsiteX1" fmla="*/ 8356600 w 12201144"/>
              <a:gd name="connsiteY1" fmla="*/ 647901 h 1041400"/>
              <a:gd name="connsiteX2" fmla="*/ 12201144 w 12201144"/>
              <a:gd name="connsiteY2" fmla="*/ 164592 h 1041400"/>
              <a:gd name="connsiteX3" fmla="*/ 12192000 w 12201144"/>
              <a:gd name="connsiteY3" fmla="*/ 1041400 h 1041400"/>
              <a:gd name="connsiteX4" fmla="*/ 0 w 12201144"/>
              <a:gd name="connsiteY4" fmla="*/ 1041400 h 1041400"/>
              <a:gd name="connsiteX5" fmla="*/ 0 w 12201144"/>
              <a:gd name="connsiteY5" fmla="*/ 0 h 1041400"/>
              <a:gd name="connsiteX0" fmla="*/ 0 w 12201144"/>
              <a:gd name="connsiteY0" fmla="*/ 0 h 1041400"/>
              <a:gd name="connsiteX1" fmla="*/ 8356600 w 12201144"/>
              <a:gd name="connsiteY1" fmla="*/ 547317 h 1041400"/>
              <a:gd name="connsiteX2" fmla="*/ 12201144 w 12201144"/>
              <a:gd name="connsiteY2" fmla="*/ 164592 h 1041400"/>
              <a:gd name="connsiteX3" fmla="*/ 12192000 w 12201144"/>
              <a:gd name="connsiteY3" fmla="*/ 1041400 h 1041400"/>
              <a:gd name="connsiteX4" fmla="*/ 0 w 12201144"/>
              <a:gd name="connsiteY4" fmla="*/ 1041400 h 1041400"/>
              <a:gd name="connsiteX5" fmla="*/ 0 w 12201144"/>
              <a:gd name="connsiteY5" fmla="*/ 0 h 1041400"/>
              <a:gd name="connsiteX0" fmla="*/ 0 w 12201144"/>
              <a:gd name="connsiteY0" fmla="*/ 0 h 1041400"/>
              <a:gd name="connsiteX1" fmla="*/ 8356600 w 12201144"/>
              <a:gd name="connsiteY1" fmla="*/ 547317 h 1041400"/>
              <a:gd name="connsiteX2" fmla="*/ 12201144 w 12201144"/>
              <a:gd name="connsiteY2" fmla="*/ 164592 h 1041400"/>
              <a:gd name="connsiteX3" fmla="*/ 12192000 w 12201144"/>
              <a:gd name="connsiteY3" fmla="*/ 1041400 h 1041400"/>
              <a:gd name="connsiteX4" fmla="*/ 0 w 12201144"/>
              <a:gd name="connsiteY4" fmla="*/ 1041400 h 1041400"/>
              <a:gd name="connsiteX5" fmla="*/ 0 w 12201144"/>
              <a:gd name="connsiteY5" fmla="*/ 0 h 1041400"/>
              <a:gd name="connsiteX0" fmla="*/ 0 w 12201144"/>
              <a:gd name="connsiteY0" fmla="*/ 0 h 1041400"/>
              <a:gd name="connsiteX1" fmla="*/ 8356600 w 12201144"/>
              <a:gd name="connsiteY1" fmla="*/ 547317 h 1041400"/>
              <a:gd name="connsiteX2" fmla="*/ 12201144 w 12201144"/>
              <a:gd name="connsiteY2" fmla="*/ 164592 h 1041400"/>
              <a:gd name="connsiteX3" fmla="*/ 12192000 w 12201144"/>
              <a:gd name="connsiteY3" fmla="*/ 1041400 h 1041400"/>
              <a:gd name="connsiteX4" fmla="*/ 0 w 12201144"/>
              <a:gd name="connsiteY4" fmla="*/ 1041400 h 1041400"/>
              <a:gd name="connsiteX5" fmla="*/ 0 w 12201144"/>
              <a:gd name="connsiteY5" fmla="*/ 0 h 1041400"/>
              <a:gd name="connsiteX0" fmla="*/ 0 w 12201144"/>
              <a:gd name="connsiteY0" fmla="*/ 0 h 1041400"/>
              <a:gd name="connsiteX1" fmla="*/ 8374888 w 12201144"/>
              <a:gd name="connsiteY1" fmla="*/ 529029 h 1041400"/>
              <a:gd name="connsiteX2" fmla="*/ 12201144 w 12201144"/>
              <a:gd name="connsiteY2" fmla="*/ 164592 h 1041400"/>
              <a:gd name="connsiteX3" fmla="*/ 12192000 w 12201144"/>
              <a:gd name="connsiteY3" fmla="*/ 1041400 h 1041400"/>
              <a:gd name="connsiteX4" fmla="*/ 0 w 12201144"/>
              <a:gd name="connsiteY4" fmla="*/ 1041400 h 1041400"/>
              <a:gd name="connsiteX5" fmla="*/ 0 w 12201144"/>
              <a:gd name="connsiteY5" fmla="*/ 0 h 104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1144" h="1041400">
                <a:moveTo>
                  <a:pt x="0" y="0"/>
                </a:moveTo>
                <a:lnTo>
                  <a:pt x="8374888" y="529029"/>
                </a:lnTo>
                <a:cubicBezTo>
                  <a:pt x="8383355" y="566554"/>
                  <a:pt x="10922677" y="292167"/>
                  <a:pt x="12201144" y="164592"/>
                </a:cubicBezTo>
                <a:lnTo>
                  <a:pt x="12192000" y="1041400"/>
                </a:lnTo>
                <a:lnTo>
                  <a:pt x="0" y="10414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Slide Number Placeholder 5"/>
          <p:cNvSpPr>
            <a:spLocks noGrp="1"/>
          </p:cNvSpPr>
          <p:nvPr>
            <p:ph type="sldNum" sz="quarter" idx="12"/>
          </p:nvPr>
        </p:nvSpPr>
        <p:spPr>
          <a:xfrm>
            <a:off x="8102238" y="6364196"/>
            <a:ext cx="413113" cy="365125"/>
          </a:xfrm>
        </p:spPr>
        <p:txBody>
          <a:bodyPr/>
          <a:lstStyle/>
          <a:p>
            <a:fld id="{16D64E4F-A4A8-D74F-9B8E-B2E0E293C21A}" type="slidenum">
              <a:rPr lang="en-US" smtClean="0"/>
              <a:t>‹#›</a:t>
            </a:fld>
            <a:endParaRPr lang="en-US" dirty="0"/>
          </a:p>
        </p:txBody>
      </p:sp>
      <p:sp>
        <p:nvSpPr>
          <p:cNvPr id="4" name="Text Placeholder 3">
            <a:extLst>
              <a:ext uri="{FF2B5EF4-FFF2-40B4-BE49-F238E27FC236}">
                <a16:creationId xmlns:a16="http://schemas.microsoft.com/office/drawing/2014/main" id="{547A6CA9-1835-4024-A236-E00A9F8B65EC}"/>
              </a:ext>
            </a:extLst>
          </p:cNvPr>
          <p:cNvSpPr>
            <a:spLocks noGrp="1"/>
          </p:cNvSpPr>
          <p:nvPr>
            <p:ph type="body" sz="quarter" idx="13"/>
          </p:nvPr>
        </p:nvSpPr>
        <p:spPr>
          <a:xfrm>
            <a:off x="628650" y="1214313"/>
            <a:ext cx="7886700" cy="654050"/>
          </a:xfrm>
          <a:prstGeom prst="rect">
            <a:avLst/>
          </a:prstGeom>
        </p:spPr>
        <p:txBody>
          <a:bodyPr>
            <a:noAutofit/>
          </a:bodyPr>
          <a:lstStyle>
            <a:lvl1pPr marL="0" indent="0">
              <a:buNone/>
              <a:defRPr sz="4400" b="1">
                <a:solidFill>
                  <a:srgbClr val="C00000"/>
                </a:solidFill>
                <a:latin typeface="+mj-lt"/>
              </a:defRPr>
            </a:lvl1pPr>
            <a:lvl2pPr>
              <a:defRPr sz="2100">
                <a:solidFill>
                  <a:srgbClr val="C00000"/>
                </a:solidFill>
                <a:latin typeface="+mj-lt"/>
              </a:defRPr>
            </a:lvl2pPr>
            <a:lvl3pPr>
              <a:defRPr sz="2100">
                <a:solidFill>
                  <a:srgbClr val="C00000"/>
                </a:solidFill>
                <a:latin typeface="+mj-lt"/>
              </a:defRPr>
            </a:lvl3pPr>
            <a:lvl4pPr>
              <a:defRPr sz="2100">
                <a:solidFill>
                  <a:srgbClr val="C00000"/>
                </a:solidFill>
                <a:latin typeface="+mj-lt"/>
              </a:defRPr>
            </a:lvl4pPr>
            <a:lvl5pPr>
              <a:defRPr sz="2100">
                <a:solidFill>
                  <a:srgbClr val="C00000"/>
                </a:solidFill>
                <a:latin typeface="+mj-lt"/>
              </a:defRPr>
            </a:lvl5pPr>
          </a:lstStyle>
          <a:p>
            <a:pPr lvl="0"/>
            <a:endParaRPr lang="en-US" dirty="0"/>
          </a:p>
        </p:txBody>
      </p:sp>
      <p:sp>
        <p:nvSpPr>
          <p:cNvPr id="8" name="Text Placeholder 7">
            <a:extLst>
              <a:ext uri="{FF2B5EF4-FFF2-40B4-BE49-F238E27FC236}">
                <a16:creationId xmlns:a16="http://schemas.microsoft.com/office/drawing/2014/main" id="{E40D95CA-ABD0-451E-B564-A9272827FB53}"/>
              </a:ext>
            </a:extLst>
          </p:cNvPr>
          <p:cNvSpPr>
            <a:spLocks noGrp="1"/>
          </p:cNvSpPr>
          <p:nvPr>
            <p:ph type="body" sz="quarter" idx="14"/>
          </p:nvPr>
        </p:nvSpPr>
        <p:spPr>
          <a:xfrm>
            <a:off x="628651" y="2284779"/>
            <a:ext cx="7886700" cy="3421063"/>
          </a:xfrm>
          <a:prstGeom prst="rect">
            <a:avLst/>
          </a:prstGeom>
        </p:spPr>
        <p:txBody>
          <a:bodyPr>
            <a:normAutofit/>
          </a:bodyPr>
          <a:lstStyle>
            <a:lvl1pPr marL="0" indent="0" algn="l">
              <a:buNone/>
              <a:defRPr sz="3200">
                <a:solidFill>
                  <a:srgbClr val="002060"/>
                </a:solidFill>
                <a:latin typeface="+mj-lt"/>
              </a:defRPr>
            </a:lvl1pPr>
            <a:lvl2pPr marL="342900" indent="0" algn="l">
              <a:buNone/>
              <a:defRPr sz="1500">
                <a:solidFill>
                  <a:srgbClr val="002060"/>
                </a:solidFill>
                <a:latin typeface="+mj-lt"/>
              </a:defRPr>
            </a:lvl2pPr>
            <a:lvl3pPr marL="685800" indent="0" algn="l">
              <a:buNone/>
              <a:defRPr sz="1500">
                <a:solidFill>
                  <a:srgbClr val="002060"/>
                </a:solidFill>
                <a:latin typeface="+mj-lt"/>
              </a:defRPr>
            </a:lvl3pPr>
            <a:lvl4pPr marL="1028700" indent="0" algn="l">
              <a:buNone/>
              <a:defRPr sz="1500">
                <a:solidFill>
                  <a:srgbClr val="002060"/>
                </a:solidFill>
                <a:latin typeface="+mj-lt"/>
              </a:defRPr>
            </a:lvl4pPr>
            <a:lvl5pPr marL="1371600" indent="0" algn="l">
              <a:buNone/>
              <a:defRPr sz="1500">
                <a:solidFill>
                  <a:srgbClr val="002060"/>
                </a:solidFill>
                <a:latin typeface="+mj-lt"/>
              </a:defRPr>
            </a:lvl5pPr>
          </a:lstStyle>
          <a:p>
            <a:pPr lvl="0"/>
            <a:endParaRPr lang="en-US" dirty="0"/>
          </a:p>
        </p:txBody>
      </p:sp>
    </p:spTree>
    <p:extLst>
      <p:ext uri="{BB962C8B-B14F-4D97-AF65-F5344CB8AC3E}">
        <p14:creationId xmlns:p14="http://schemas.microsoft.com/office/powerpoint/2010/main" val="2590852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Snip Single Corner Rectangle 1"/>
          <p:cNvSpPr/>
          <p:nvPr userDrawn="1"/>
        </p:nvSpPr>
        <p:spPr>
          <a:xfrm>
            <a:off x="1154808" y="1996270"/>
            <a:ext cx="6306937" cy="3046247"/>
          </a:xfrm>
          <a:prstGeom prst="snip1Rect">
            <a:avLst/>
          </a:pr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Footer Placeholder 4"/>
          <p:cNvSpPr>
            <a:spLocks noGrp="1"/>
          </p:cNvSpPr>
          <p:nvPr>
            <p:ph type="ftr" sz="quarter" idx="11"/>
          </p:nvPr>
        </p:nvSpPr>
        <p:spPr>
          <a:xfrm>
            <a:off x="1553591" y="4082846"/>
            <a:ext cx="5113537" cy="360000"/>
          </a:xfrm>
        </p:spPr>
        <p:txBody>
          <a:bodyPr anchor="ctr"/>
          <a:lstStyle>
            <a:lvl1pPr algn="l">
              <a:defRPr sz="1800"/>
            </a:lvl1pPr>
          </a:lstStyle>
          <a:p>
            <a:r>
              <a:rPr lang="en-US" dirty="0"/>
              <a:t>REFERENCE| 6 May 2019</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8682" y="204186"/>
            <a:ext cx="2230434" cy="1202364"/>
          </a:xfrm>
          <a:prstGeom prst="rect">
            <a:avLst/>
          </a:prstGeom>
        </p:spPr>
      </p:pic>
      <p:sp>
        <p:nvSpPr>
          <p:cNvPr id="9" name="Text Placeholder 5">
            <a:extLst>
              <a:ext uri="{FF2B5EF4-FFF2-40B4-BE49-F238E27FC236}">
                <a16:creationId xmlns:a16="http://schemas.microsoft.com/office/drawing/2014/main" id="{11B22BAC-951C-4576-942D-7A365CB31622}"/>
              </a:ext>
            </a:extLst>
          </p:cNvPr>
          <p:cNvSpPr>
            <a:spLocks noGrp="1"/>
          </p:cNvSpPr>
          <p:nvPr>
            <p:ph type="body" sz="quarter" idx="12"/>
          </p:nvPr>
        </p:nvSpPr>
        <p:spPr>
          <a:xfrm>
            <a:off x="1553592" y="2349861"/>
            <a:ext cx="5113537" cy="1609579"/>
          </a:xfrm>
          <a:prstGeom prst="rect">
            <a:avLst/>
          </a:prstGeom>
        </p:spPr>
        <p:txBody>
          <a:bodyPr>
            <a:normAutofit/>
          </a:bodyPr>
          <a:lstStyle>
            <a:lvl1pPr marL="0" indent="0">
              <a:buNone/>
              <a:defRPr sz="3600" b="1">
                <a:solidFill>
                  <a:schemeClr val="bg1"/>
                </a:solidFill>
                <a:latin typeface="+mj-lt"/>
              </a:defRPr>
            </a:lvl1pPr>
            <a:lvl2pPr>
              <a:defRPr sz="2100">
                <a:solidFill>
                  <a:schemeClr val="bg1"/>
                </a:solidFill>
                <a:latin typeface="+mj-lt"/>
              </a:defRPr>
            </a:lvl2pPr>
            <a:lvl3pPr>
              <a:defRPr sz="2100">
                <a:solidFill>
                  <a:schemeClr val="bg1"/>
                </a:solidFill>
                <a:latin typeface="+mj-lt"/>
              </a:defRPr>
            </a:lvl3pPr>
            <a:lvl4pPr>
              <a:defRPr sz="2100">
                <a:solidFill>
                  <a:schemeClr val="bg1"/>
                </a:solidFill>
                <a:latin typeface="+mj-lt"/>
              </a:defRPr>
            </a:lvl4pPr>
            <a:lvl5pPr>
              <a:defRPr sz="2100">
                <a:solidFill>
                  <a:schemeClr val="bg1"/>
                </a:solidFill>
                <a:latin typeface="+mj-lt"/>
              </a:defRPr>
            </a:lvl5pPr>
          </a:lstStyle>
          <a:p>
            <a:pPr lvl="0"/>
            <a:endParaRPr lang="en-US" dirty="0"/>
          </a:p>
        </p:txBody>
      </p:sp>
    </p:spTree>
    <p:extLst>
      <p:ext uri="{BB962C8B-B14F-4D97-AF65-F5344CB8AC3E}">
        <p14:creationId xmlns:p14="http://schemas.microsoft.com/office/powerpoint/2010/main" val="29942527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rgbClr val="002060"/>
        </a:solidFill>
        <a:effectLst/>
      </p:bgPr>
    </p:bg>
    <p:spTree>
      <p:nvGrpSpPr>
        <p:cNvPr id="1" name=""/>
        <p:cNvGrpSpPr/>
        <p:nvPr/>
      </p:nvGrpSpPr>
      <p:grpSpPr>
        <a:xfrm>
          <a:off x="0" y="0"/>
          <a:ext cx="0" cy="0"/>
          <a:chOff x="0" y="0"/>
          <a:chExt cx="0" cy="0"/>
        </a:xfrm>
      </p:grpSpPr>
      <p:sp>
        <p:nvSpPr>
          <p:cNvPr id="11" name="Rectangle 2"/>
          <p:cNvSpPr/>
          <p:nvPr userDrawn="1"/>
        </p:nvSpPr>
        <p:spPr>
          <a:xfrm>
            <a:off x="1" y="5541012"/>
            <a:ext cx="9145394" cy="1346560"/>
          </a:xfrm>
          <a:custGeom>
            <a:avLst/>
            <a:gdLst>
              <a:gd name="connsiteX0" fmla="*/ 0 w 12801600"/>
              <a:gd name="connsiteY0" fmla="*/ 0 h 1328563"/>
              <a:gd name="connsiteX1" fmla="*/ 12801600 w 12801600"/>
              <a:gd name="connsiteY1" fmla="*/ 0 h 1328563"/>
              <a:gd name="connsiteX2" fmla="*/ 12801600 w 12801600"/>
              <a:gd name="connsiteY2" fmla="*/ 1328563 h 1328563"/>
              <a:gd name="connsiteX3" fmla="*/ 0 w 12801600"/>
              <a:gd name="connsiteY3" fmla="*/ 1328563 h 1328563"/>
              <a:gd name="connsiteX4" fmla="*/ 0 w 12801600"/>
              <a:gd name="connsiteY4" fmla="*/ 0 h 1328563"/>
              <a:gd name="connsiteX0" fmla="*/ 0 w 12801600"/>
              <a:gd name="connsiteY0" fmla="*/ 1307940 h 1328563"/>
              <a:gd name="connsiteX1" fmla="*/ 12801600 w 12801600"/>
              <a:gd name="connsiteY1" fmla="*/ 0 h 1328563"/>
              <a:gd name="connsiteX2" fmla="*/ 12801600 w 12801600"/>
              <a:gd name="connsiteY2" fmla="*/ 1328563 h 1328563"/>
              <a:gd name="connsiteX3" fmla="*/ 0 w 12801600"/>
              <a:gd name="connsiteY3" fmla="*/ 1328563 h 1328563"/>
              <a:gd name="connsiteX4" fmla="*/ 0 w 12801600"/>
              <a:gd name="connsiteY4" fmla="*/ 1307940 h 1328563"/>
              <a:gd name="connsiteX0" fmla="*/ 0 w 12801600"/>
              <a:gd name="connsiteY0" fmla="*/ 1296365 h 1316988"/>
              <a:gd name="connsiteX1" fmla="*/ 11771453 w 12801600"/>
              <a:gd name="connsiteY1" fmla="*/ 0 h 1316988"/>
              <a:gd name="connsiteX2" fmla="*/ 12801600 w 12801600"/>
              <a:gd name="connsiteY2" fmla="*/ 1316988 h 1316988"/>
              <a:gd name="connsiteX3" fmla="*/ 0 w 12801600"/>
              <a:gd name="connsiteY3" fmla="*/ 1316988 h 1316988"/>
              <a:gd name="connsiteX4" fmla="*/ 0 w 12801600"/>
              <a:gd name="connsiteY4" fmla="*/ 1296365 h 1316988"/>
              <a:gd name="connsiteX0" fmla="*/ 0 w 11991372"/>
              <a:gd name="connsiteY0" fmla="*/ 1296365 h 1513758"/>
              <a:gd name="connsiteX1" fmla="*/ 11771453 w 11991372"/>
              <a:gd name="connsiteY1" fmla="*/ 0 h 1513758"/>
              <a:gd name="connsiteX2" fmla="*/ 11991372 w 11991372"/>
              <a:gd name="connsiteY2" fmla="*/ 1513758 h 1513758"/>
              <a:gd name="connsiteX3" fmla="*/ 0 w 11991372"/>
              <a:gd name="connsiteY3" fmla="*/ 1316988 h 1513758"/>
              <a:gd name="connsiteX4" fmla="*/ 0 w 11991372"/>
              <a:gd name="connsiteY4" fmla="*/ 1296365 h 1513758"/>
              <a:gd name="connsiteX0" fmla="*/ 0 w 12570107"/>
              <a:gd name="connsiteY0" fmla="*/ 1296365 h 1363287"/>
              <a:gd name="connsiteX1" fmla="*/ 11771453 w 12570107"/>
              <a:gd name="connsiteY1" fmla="*/ 0 h 1363287"/>
              <a:gd name="connsiteX2" fmla="*/ 12570107 w 12570107"/>
              <a:gd name="connsiteY2" fmla="*/ 1363287 h 1363287"/>
              <a:gd name="connsiteX3" fmla="*/ 0 w 12570107"/>
              <a:gd name="connsiteY3" fmla="*/ 1316988 h 1363287"/>
              <a:gd name="connsiteX4" fmla="*/ 0 w 12570107"/>
              <a:gd name="connsiteY4" fmla="*/ 1296365 h 1363287"/>
              <a:gd name="connsiteX0" fmla="*/ 0 w 12570107"/>
              <a:gd name="connsiteY0" fmla="*/ 1296365 h 1363287"/>
              <a:gd name="connsiteX1" fmla="*/ 11771453 w 12570107"/>
              <a:gd name="connsiteY1" fmla="*/ 0 h 1363287"/>
              <a:gd name="connsiteX2" fmla="*/ 12193858 w 12570107"/>
              <a:gd name="connsiteY2" fmla="*/ 725973 h 1363287"/>
              <a:gd name="connsiteX3" fmla="*/ 12570107 w 12570107"/>
              <a:gd name="connsiteY3" fmla="*/ 1363287 h 1363287"/>
              <a:gd name="connsiteX4" fmla="*/ 0 w 12570107"/>
              <a:gd name="connsiteY4" fmla="*/ 1316988 h 1363287"/>
              <a:gd name="connsiteX5" fmla="*/ 0 w 12570107"/>
              <a:gd name="connsiteY5" fmla="*/ 1296365 h 1363287"/>
              <a:gd name="connsiteX0" fmla="*/ 0 w 12193858"/>
              <a:gd name="connsiteY0" fmla="*/ 1296365 h 1346560"/>
              <a:gd name="connsiteX1" fmla="*/ 11771453 w 12193858"/>
              <a:gd name="connsiteY1" fmla="*/ 0 h 1346560"/>
              <a:gd name="connsiteX2" fmla="*/ 12193858 w 12193858"/>
              <a:gd name="connsiteY2" fmla="*/ 725973 h 1346560"/>
              <a:gd name="connsiteX3" fmla="*/ 12190966 w 12193858"/>
              <a:gd name="connsiteY3" fmla="*/ 1346560 h 1346560"/>
              <a:gd name="connsiteX4" fmla="*/ 0 w 12193858"/>
              <a:gd name="connsiteY4" fmla="*/ 1316988 h 1346560"/>
              <a:gd name="connsiteX5" fmla="*/ 0 w 12193858"/>
              <a:gd name="connsiteY5" fmla="*/ 1296365 h 13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858" h="1346560">
                <a:moveTo>
                  <a:pt x="0" y="1296365"/>
                </a:moveTo>
                <a:lnTo>
                  <a:pt x="11771453" y="0"/>
                </a:lnTo>
                <a:cubicBezTo>
                  <a:pt x="11912255" y="236416"/>
                  <a:pt x="12053056" y="489557"/>
                  <a:pt x="12193858" y="725973"/>
                </a:cubicBezTo>
                <a:lnTo>
                  <a:pt x="12190966" y="1346560"/>
                </a:lnTo>
                <a:lnTo>
                  <a:pt x="0" y="1316988"/>
                </a:lnTo>
                <a:lnTo>
                  <a:pt x="0" y="1296365"/>
                </a:lnTo>
                <a:close/>
              </a:path>
            </a:pathLst>
          </a:custGeom>
          <a:solidFill>
            <a:srgbClr val="AA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title" hasCustomPrompt="1"/>
          </p:nvPr>
        </p:nvSpPr>
        <p:spPr>
          <a:xfrm>
            <a:off x="628650" y="473076"/>
            <a:ext cx="2043113" cy="282015"/>
          </a:xfrm>
          <a:prstGeom prst="rect">
            <a:avLst/>
          </a:prstGeom>
        </p:spPr>
        <p:txBody>
          <a:bodyPr>
            <a:noAutofit/>
          </a:bodyPr>
          <a:lstStyle>
            <a:lvl1pPr>
              <a:defRPr sz="2000" b="1">
                <a:solidFill>
                  <a:srgbClr val="FFC000"/>
                </a:solidFill>
              </a:defRPr>
            </a:lvl1pPr>
          </a:lstStyle>
          <a:p>
            <a:r>
              <a:rPr lang="en-US" dirty="0"/>
              <a:t>Section I | Part I</a:t>
            </a:r>
          </a:p>
        </p:txBody>
      </p:sp>
      <p:sp>
        <p:nvSpPr>
          <p:cNvPr id="6" name="Slide Number Placeholder 5"/>
          <p:cNvSpPr>
            <a:spLocks noGrp="1"/>
          </p:cNvSpPr>
          <p:nvPr>
            <p:ph type="sldNum" sz="quarter" idx="12"/>
          </p:nvPr>
        </p:nvSpPr>
        <p:spPr>
          <a:xfrm>
            <a:off x="8102238" y="6364196"/>
            <a:ext cx="413113" cy="365125"/>
          </a:xfrm>
        </p:spPr>
        <p:txBody>
          <a:bodyPr/>
          <a:lstStyle/>
          <a:p>
            <a:fld id="{16D64E4F-A4A8-D74F-9B8E-B2E0E293C21A}" type="slidenum">
              <a:rPr lang="en-US" smtClean="0"/>
              <a:t>‹#›</a:t>
            </a:fld>
            <a:endParaRPr lang="en-US" dirty="0"/>
          </a:p>
        </p:txBody>
      </p:sp>
      <p:sp>
        <p:nvSpPr>
          <p:cNvPr id="15" name="Text Placeholder 5">
            <a:extLst>
              <a:ext uri="{FF2B5EF4-FFF2-40B4-BE49-F238E27FC236}">
                <a16:creationId xmlns:a16="http://schemas.microsoft.com/office/drawing/2014/main" id="{E55D6F8F-24B4-40B2-AA0B-97F175B212A9}"/>
              </a:ext>
            </a:extLst>
          </p:cNvPr>
          <p:cNvSpPr>
            <a:spLocks noGrp="1"/>
          </p:cNvSpPr>
          <p:nvPr>
            <p:ph type="body" sz="quarter" idx="14"/>
          </p:nvPr>
        </p:nvSpPr>
        <p:spPr>
          <a:xfrm>
            <a:off x="618852" y="2278561"/>
            <a:ext cx="7896225" cy="3722744"/>
          </a:xfrm>
          <a:prstGeom prst="rect">
            <a:avLst/>
          </a:prstGeom>
        </p:spPr>
        <p:txBody>
          <a:bodyPr>
            <a:normAutofit/>
          </a:bodyPr>
          <a:lstStyle>
            <a:lvl1pPr marL="0" indent="0">
              <a:buNone/>
              <a:defRPr sz="2800">
                <a:solidFill>
                  <a:schemeClr val="bg1"/>
                </a:solidFill>
                <a:latin typeface="+mn-lt"/>
              </a:defRPr>
            </a:lvl1pPr>
            <a:lvl2pPr>
              <a:defRPr sz="2100">
                <a:solidFill>
                  <a:schemeClr val="bg1"/>
                </a:solidFill>
                <a:latin typeface="+mj-lt"/>
              </a:defRPr>
            </a:lvl2pPr>
            <a:lvl3pPr>
              <a:defRPr sz="2100">
                <a:solidFill>
                  <a:schemeClr val="bg1"/>
                </a:solidFill>
                <a:latin typeface="+mj-lt"/>
              </a:defRPr>
            </a:lvl3pPr>
            <a:lvl4pPr>
              <a:defRPr sz="2100">
                <a:solidFill>
                  <a:schemeClr val="bg1"/>
                </a:solidFill>
                <a:latin typeface="+mj-lt"/>
              </a:defRPr>
            </a:lvl4pPr>
            <a:lvl5pPr>
              <a:defRPr sz="2100">
                <a:solidFill>
                  <a:schemeClr val="bg1"/>
                </a:solidFill>
                <a:latin typeface="+mj-lt"/>
              </a:defRPr>
            </a:lvl5pPr>
          </a:lstStyle>
          <a:p>
            <a:pPr lvl="0"/>
            <a:endParaRPr lang="en-US" dirty="0"/>
          </a:p>
        </p:txBody>
      </p:sp>
      <p:sp>
        <p:nvSpPr>
          <p:cNvPr id="16" name="Text Placeholder 7">
            <a:extLst>
              <a:ext uri="{FF2B5EF4-FFF2-40B4-BE49-F238E27FC236}">
                <a16:creationId xmlns:a16="http://schemas.microsoft.com/office/drawing/2014/main" id="{181AEB85-6AD9-4C28-9FF0-A1EF5B79A937}"/>
              </a:ext>
            </a:extLst>
          </p:cNvPr>
          <p:cNvSpPr>
            <a:spLocks noGrp="1"/>
          </p:cNvSpPr>
          <p:nvPr>
            <p:ph type="body" sz="quarter" idx="13"/>
          </p:nvPr>
        </p:nvSpPr>
        <p:spPr>
          <a:xfrm>
            <a:off x="619125" y="1527902"/>
            <a:ext cx="7896225" cy="573586"/>
          </a:xfrm>
          <a:prstGeom prst="rect">
            <a:avLst/>
          </a:prstGeom>
        </p:spPr>
        <p:txBody>
          <a:bodyPr>
            <a:noAutofit/>
          </a:bodyPr>
          <a:lstStyle>
            <a:lvl1pPr marL="0" indent="0">
              <a:buNone/>
              <a:defRPr sz="4400" b="1">
                <a:solidFill>
                  <a:srgbClr val="FFC000"/>
                </a:solidFill>
                <a:latin typeface="+mj-lt"/>
              </a:defRPr>
            </a:lvl1pPr>
            <a:lvl2pPr>
              <a:defRPr>
                <a:solidFill>
                  <a:srgbClr val="FFC000"/>
                </a:solidFill>
              </a:defRPr>
            </a:lvl2pPr>
            <a:lvl3pPr>
              <a:defRPr>
                <a:solidFill>
                  <a:srgbClr val="FFC000"/>
                </a:solidFill>
              </a:defRPr>
            </a:lvl3pPr>
            <a:lvl4pPr>
              <a:defRPr>
                <a:solidFill>
                  <a:srgbClr val="FFC000"/>
                </a:solidFill>
              </a:defRPr>
            </a:lvl4pPr>
            <a:lvl5pPr>
              <a:defRPr>
                <a:solidFill>
                  <a:srgbClr val="FFC000"/>
                </a:solidFill>
              </a:defRPr>
            </a:lvl5pPr>
          </a:lstStyle>
          <a:p>
            <a:pPr lvl="0"/>
            <a:endParaRPr lang="en-US" dirty="0"/>
          </a:p>
        </p:txBody>
      </p:sp>
    </p:spTree>
    <p:extLst>
      <p:ext uri="{BB962C8B-B14F-4D97-AF65-F5344CB8AC3E}">
        <p14:creationId xmlns:p14="http://schemas.microsoft.com/office/powerpoint/2010/main" val="40854812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pic>
        <p:nvPicPr>
          <p:cNvPr id="5" name="Picture 3" descr="1"/>
          <p:cNvPicPr>
            <a:picLocks noChangeAspect="1" noChangeArrowheads="1"/>
          </p:cNvPicPr>
          <p:nvPr userDrawn="1"/>
        </p:nvPicPr>
        <p:blipFill>
          <a:blip r:embed="rId2"/>
          <a:srcRect/>
          <a:stretch>
            <a:fillRect/>
          </a:stretch>
        </p:blipFill>
        <p:spPr bwMode="auto">
          <a:xfrm>
            <a:off x="8383588" y="5638800"/>
            <a:ext cx="541337" cy="990600"/>
          </a:xfrm>
          <a:prstGeom prst="rect">
            <a:avLst/>
          </a:prstGeom>
          <a:noFill/>
          <a:ln w="9525">
            <a:noFill/>
            <a:miter lim="800000"/>
            <a:headEnd/>
            <a:tailEnd/>
          </a:ln>
        </p:spPr>
      </p:pic>
      <p:sp>
        <p:nvSpPr>
          <p:cNvPr id="2" name="Title 1"/>
          <p:cNvSpPr>
            <a:spLocks noGrp="1"/>
          </p:cNvSpPr>
          <p:nvPr>
            <p:ph type="title"/>
          </p:nvPr>
        </p:nvSpPr>
        <p:spPr>
          <a:xfrm>
            <a:off x="914400" y="457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914400" y="1600200"/>
            <a:ext cx="38100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76800" y="1600200"/>
            <a:ext cx="38100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1"/>
          <p:cNvSpPr>
            <a:spLocks noGrp="1" noChangeArrowheads="1"/>
          </p:cNvSpPr>
          <p:nvPr>
            <p:ph type="sldNum" sz="quarter" idx="10"/>
          </p:nvPr>
        </p:nvSpPr>
        <p:spPr/>
        <p:txBody>
          <a:bodyPr/>
          <a:lstStyle>
            <a:lvl1pPr>
              <a:defRPr/>
            </a:lvl1pPr>
          </a:lstStyle>
          <a:p>
            <a:pPr>
              <a:defRPr/>
            </a:pPr>
            <a:fld id="{FFEAECB0-4F27-49AA-91FD-E81867CF7A8B}" type="slidenum">
              <a:rPr lang="en-GB"/>
              <a:pPr>
                <a:defRPr/>
              </a:pPr>
              <a:t>‹#›</a:t>
            </a:fld>
            <a:endParaRPr lang="en-GB" dirty="0"/>
          </a:p>
        </p:txBody>
      </p:sp>
      <p:sp>
        <p:nvSpPr>
          <p:cNvPr id="7" name="Rectangle 14"/>
          <p:cNvSpPr>
            <a:spLocks noGrp="1" noChangeArrowheads="1"/>
          </p:cNvSpPr>
          <p:nvPr>
            <p:ph type="ftr" sz="quarter" idx="11"/>
          </p:nvPr>
        </p:nvSpPr>
        <p:spPr/>
        <p:txBody>
          <a:bodyPr/>
          <a:lstStyle>
            <a:lvl1pPr>
              <a:defRPr/>
            </a:lvl1pPr>
          </a:lstStyle>
          <a:p>
            <a:pPr>
              <a:defRPr/>
            </a:pPr>
            <a:r>
              <a:rPr lang="en-US" dirty="0"/>
              <a:t>FINANCIAL MANAGEMENT, 9th Ed. I M Pandey</a:t>
            </a:r>
            <a:endParaRPr lang="en-GB" dirty="0"/>
          </a:p>
        </p:txBody>
      </p:sp>
    </p:spTree>
    <p:extLst>
      <p:ext uri="{BB962C8B-B14F-4D97-AF65-F5344CB8AC3E}">
        <p14:creationId xmlns:p14="http://schemas.microsoft.com/office/powerpoint/2010/main" val="900723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16D64E4F-A4A8-D74F-9B8E-B2E0E293C21A}" type="slidenum">
              <a:rPr lang="en-US" smtClean="0"/>
              <a:pPr/>
              <a:t>‹#›</a:t>
            </a:fld>
            <a:endParaRPr lang="en-US" dirty="0"/>
          </a:p>
        </p:txBody>
      </p:sp>
    </p:spTree>
    <p:extLst>
      <p:ext uri="{BB962C8B-B14F-4D97-AF65-F5344CB8AC3E}">
        <p14:creationId xmlns:p14="http://schemas.microsoft.com/office/powerpoint/2010/main" val="1231119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16D64E4F-A4A8-D74F-9B8E-B2E0E293C21A}" type="slidenum">
              <a:rPr lang="en-US" smtClean="0"/>
              <a:t>‹#›</a:t>
            </a:fld>
            <a:endParaRPr lang="en-US" dirty="0"/>
          </a:p>
        </p:txBody>
      </p:sp>
    </p:spTree>
    <p:extLst>
      <p:ext uri="{BB962C8B-B14F-4D97-AF65-F5344CB8AC3E}">
        <p14:creationId xmlns:p14="http://schemas.microsoft.com/office/powerpoint/2010/main" val="3679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16D64E4F-A4A8-D74F-9B8E-B2E0E293C21A}" type="slidenum">
              <a:rPr lang="en-US" smtClean="0"/>
              <a:t>‹#›</a:t>
            </a:fld>
            <a:endParaRPr lang="en-US" dirty="0"/>
          </a:p>
        </p:txBody>
      </p:sp>
    </p:spTree>
    <p:extLst>
      <p:ext uri="{BB962C8B-B14F-4D97-AF65-F5344CB8AC3E}">
        <p14:creationId xmlns:p14="http://schemas.microsoft.com/office/powerpoint/2010/main" val="4076325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16D64E4F-A4A8-D74F-9B8E-B2E0E293C21A}" type="slidenum">
              <a:rPr lang="en-US" smtClean="0"/>
              <a:t>‹#›</a:t>
            </a:fld>
            <a:endParaRPr lang="en-US" dirty="0"/>
          </a:p>
        </p:txBody>
      </p:sp>
    </p:spTree>
    <p:extLst>
      <p:ext uri="{BB962C8B-B14F-4D97-AF65-F5344CB8AC3E}">
        <p14:creationId xmlns:p14="http://schemas.microsoft.com/office/powerpoint/2010/main" val="328946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16D64E4F-A4A8-D74F-9B8E-B2E0E293C21A}" type="slidenum">
              <a:rPr lang="en-US" smtClean="0"/>
              <a:t>‹#›</a:t>
            </a:fld>
            <a:endParaRPr lang="en-US" dirty="0"/>
          </a:p>
        </p:txBody>
      </p:sp>
    </p:spTree>
    <p:extLst>
      <p:ext uri="{BB962C8B-B14F-4D97-AF65-F5344CB8AC3E}">
        <p14:creationId xmlns:p14="http://schemas.microsoft.com/office/powerpoint/2010/main" val="4225822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6D64E4F-A4A8-D74F-9B8E-B2E0E293C21A}" type="slidenum">
              <a:rPr lang="en-US" smtClean="0"/>
              <a:t>‹#›</a:t>
            </a:fld>
            <a:endParaRPr lang="en-US" dirty="0"/>
          </a:p>
        </p:txBody>
      </p:sp>
    </p:spTree>
    <p:extLst>
      <p:ext uri="{BB962C8B-B14F-4D97-AF65-F5344CB8AC3E}">
        <p14:creationId xmlns:p14="http://schemas.microsoft.com/office/powerpoint/2010/main" val="1375403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16D64E4F-A4A8-D74F-9B8E-B2E0E293C21A}" type="slidenum">
              <a:rPr lang="en-US" smtClean="0"/>
              <a:t>‹#›</a:t>
            </a:fld>
            <a:endParaRPr lang="en-US" dirty="0"/>
          </a:p>
        </p:txBody>
      </p:sp>
    </p:spTree>
    <p:extLst>
      <p:ext uri="{BB962C8B-B14F-4D97-AF65-F5344CB8AC3E}">
        <p14:creationId xmlns:p14="http://schemas.microsoft.com/office/powerpoint/2010/main" val="602009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16D64E4F-A4A8-D74F-9B8E-B2E0E293C21A}" type="slidenum">
              <a:rPr lang="en-US" smtClean="0"/>
              <a:t>‹#›</a:t>
            </a:fld>
            <a:endParaRPr lang="en-US" dirty="0"/>
          </a:p>
        </p:txBody>
      </p:sp>
    </p:spTree>
    <p:extLst>
      <p:ext uri="{BB962C8B-B14F-4D97-AF65-F5344CB8AC3E}">
        <p14:creationId xmlns:p14="http://schemas.microsoft.com/office/powerpoint/2010/main" val="322872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003177"/>
            <a:ext cx="7886700" cy="687512"/>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a:t>11/14/2022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TITLE LOREM IPSUM ILIUM | TOPIC ETYM ELIU IPSUM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D64E4F-A4A8-D74F-9B8E-B2E0E293C21A}" type="slidenum">
              <a:rPr lang="en-US" smtClean="0"/>
              <a:pPr/>
              <a:t>‹#›</a:t>
            </a:fld>
            <a:endParaRPr lang="en-US" dirty="0"/>
          </a:p>
        </p:txBody>
      </p:sp>
      <p:sp>
        <p:nvSpPr>
          <p:cNvPr id="8" name="Rectangle 20">
            <a:extLst>
              <a:ext uri="{FF2B5EF4-FFF2-40B4-BE49-F238E27FC236}">
                <a16:creationId xmlns:a16="http://schemas.microsoft.com/office/drawing/2014/main" id="{06920B04-DC2F-4160-8644-D651AA257BD5}"/>
              </a:ext>
            </a:extLst>
          </p:cNvPr>
          <p:cNvSpPr/>
          <p:nvPr userDrawn="1"/>
        </p:nvSpPr>
        <p:spPr>
          <a:xfrm>
            <a:off x="0" y="5848241"/>
            <a:ext cx="9150858" cy="1041400"/>
          </a:xfrm>
          <a:custGeom>
            <a:avLst/>
            <a:gdLst>
              <a:gd name="connsiteX0" fmla="*/ 0 w 12192000"/>
              <a:gd name="connsiteY0" fmla="*/ 0 h 1041400"/>
              <a:gd name="connsiteX1" fmla="*/ 12192000 w 12192000"/>
              <a:gd name="connsiteY1" fmla="*/ 0 h 1041400"/>
              <a:gd name="connsiteX2" fmla="*/ 12192000 w 12192000"/>
              <a:gd name="connsiteY2" fmla="*/ 1041400 h 1041400"/>
              <a:gd name="connsiteX3" fmla="*/ 0 w 12192000"/>
              <a:gd name="connsiteY3" fmla="*/ 1041400 h 1041400"/>
              <a:gd name="connsiteX4" fmla="*/ 0 w 12192000"/>
              <a:gd name="connsiteY4" fmla="*/ 0 h 1041400"/>
              <a:gd name="connsiteX0" fmla="*/ 0 w 12192000"/>
              <a:gd name="connsiteY0" fmla="*/ 25 h 1041425"/>
              <a:gd name="connsiteX1" fmla="*/ 8356600 w 12192000"/>
              <a:gd name="connsiteY1" fmla="*/ 382750 h 1041425"/>
              <a:gd name="connsiteX2" fmla="*/ 12192000 w 12192000"/>
              <a:gd name="connsiteY2" fmla="*/ 25 h 1041425"/>
              <a:gd name="connsiteX3" fmla="*/ 12192000 w 12192000"/>
              <a:gd name="connsiteY3" fmla="*/ 1041425 h 1041425"/>
              <a:gd name="connsiteX4" fmla="*/ 0 w 12192000"/>
              <a:gd name="connsiteY4" fmla="*/ 1041425 h 1041425"/>
              <a:gd name="connsiteX5" fmla="*/ 0 w 12192000"/>
              <a:gd name="connsiteY5" fmla="*/ 25 h 1041425"/>
              <a:gd name="connsiteX0" fmla="*/ 0 w 12192000"/>
              <a:gd name="connsiteY0" fmla="*/ 49 h 1041449"/>
              <a:gd name="connsiteX1" fmla="*/ 8356600 w 12192000"/>
              <a:gd name="connsiteY1" fmla="*/ 382774 h 1041449"/>
              <a:gd name="connsiteX2" fmla="*/ 12192000 w 12192000"/>
              <a:gd name="connsiteY2" fmla="*/ 49 h 1041449"/>
              <a:gd name="connsiteX3" fmla="*/ 12192000 w 12192000"/>
              <a:gd name="connsiteY3" fmla="*/ 1041449 h 1041449"/>
              <a:gd name="connsiteX4" fmla="*/ 0 w 12192000"/>
              <a:gd name="connsiteY4" fmla="*/ 1041449 h 1041449"/>
              <a:gd name="connsiteX5" fmla="*/ 0 w 12192000"/>
              <a:gd name="connsiteY5" fmla="*/ 49 h 1041449"/>
              <a:gd name="connsiteX0" fmla="*/ 0 w 12192000"/>
              <a:gd name="connsiteY0" fmla="*/ 25 h 1041425"/>
              <a:gd name="connsiteX1" fmla="*/ 8356600 w 12192000"/>
              <a:gd name="connsiteY1" fmla="*/ 382750 h 1041425"/>
              <a:gd name="connsiteX2" fmla="*/ 12192000 w 12192000"/>
              <a:gd name="connsiteY2" fmla="*/ 25 h 1041425"/>
              <a:gd name="connsiteX3" fmla="*/ 12192000 w 12192000"/>
              <a:gd name="connsiteY3" fmla="*/ 1041425 h 1041425"/>
              <a:gd name="connsiteX4" fmla="*/ 0 w 12192000"/>
              <a:gd name="connsiteY4" fmla="*/ 1041425 h 1041425"/>
              <a:gd name="connsiteX5" fmla="*/ 0 w 12192000"/>
              <a:gd name="connsiteY5" fmla="*/ 25 h 1041425"/>
              <a:gd name="connsiteX0" fmla="*/ 0 w 12192000"/>
              <a:gd name="connsiteY0" fmla="*/ 25 h 1041425"/>
              <a:gd name="connsiteX1" fmla="*/ 8356600 w 12192000"/>
              <a:gd name="connsiteY1" fmla="*/ 382750 h 1041425"/>
              <a:gd name="connsiteX2" fmla="*/ 12192000 w 12192000"/>
              <a:gd name="connsiteY2" fmla="*/ 25 h 1041425"/>
              <a:gd name="connsiteX3" fmla="*/ 12192000 w 12192000"/>
              <a:gd name="connsiteY3" fmla="*/ 1041425 h 1041425"/>
              <a:gd name="connsiteX4" fmla="*/ 0 w 12192000"/>
              <a:gd name="connsiteY4" fmla="*/ 1041425 h 1041425"/>
              <a:gd name="connsiteX5" fmla="*/ 0 w 12192000"/>
              <a:gd name="connsiteY5" fmla="*/ 25 h 1041425"/>
              <a:gd name="connsiteX0" fmla="*/ 0 w 12192000"/>
              <a:gd name="connsiteY0" fmla="*/ 0 h 1041400"/>
              <a:gd name="connsiteX1" fmla="*/ 8356600 w 12192000"/>
              <a:gd name="connsiteY1" fmla="*/ 382725 h 1041400"/>
              <a:gd name="connsiteX2" fmla="*/ 12192000 w 12192000"/>
              <a:gd name="connsiteY2" fmla="*/ 0 h 1041400"/>
              <a:gd name="connsiteX3" fmla="*/ 12192000 w 12192000"/>
              <a:gd name="connsiteY3" fmla="*/ 1041400 h 1041400"/>
              <a:gd name="connsiteX4" fmla="*/ 0 w 12192000"/>
              <a:gd name="connsiteY4" fmla="*/ 1041400 h 1041400"/>
              <a:gd name="connsiteX5" fmla="*/ 0 w 12192000"/>
              <a:gd name="connsiteY5" fmla="*/ 0 h 1041400"/>
              <a:gd name="connsiteX0" fmla="*/ 0 w 12192000"/>
              <a:gd name="connsiteY0" fmla="*/ 0 h 1041400"/>
              <a:gd name="connsiteX1" fmla="*/ 8356600 w 12192000"/>
              <a:gd name="connsiteY1" fmla="*/ 519885 h 1041400"/>
              <a:gd name="connsiteX2" fmla="*/ 12192000 w 12192000"/>
              <a:gd name="connsiteY2" fmla="*/ 0 h 1041400"/>
              <a:gd name="connsiteX3" fmla="*/ 12192000 w 12192000"/>
              <a:gd name="connsiteY3" fmla="*/ 1041400 h 1041400"/>
              <a:gd name="connsiteX4" fmla="*/ 0 w 12192000"/>
              <a:gd name="connsiteY4" fmla="*/ 1041400 h 1041400"/>
              <a:gd name="connsiteX5" fmla="*/ 0 w 12192000"/>
              <a:gd name="connsiteY5" fmla="*/ 0 h 1041400"/>
              <a:gd name="connsiteX0" fmla="*/ 0 w 12192000"/>
              <a:gd name="connsiteY0" fmla="*/ 0 h 1041400"/>
              <a:gd name="connsiteX1" fmla="*/ 8356600 w 12192000"/>
              <a:gd name="connsiteY1" fmla="*/ 647901 h 1041400"/>
              <a:gd name="connsiteX2" fmla="*/ 12192000 w 12192000"/>
              <a:gd name="connsiteY2" fmla="*/ 0 h 1041400"/>
              <a:gd name="connsiteX3" fmla="*/ 12192000 w 12192000"/>
              <a:gd name="connsiteY3" fmla="*/ 1041400 h 1041400"/>
              <a:gd name="connsiteX4" fmla="*/ 0 w 12192000"/>
              <a:gd name="connsiteY4" fmla="*/ 1041400 h 1041400"/>
              <a:gd name="connsiteX5" fmla="*/ 0 w 12192000"/>
              <a:gd name="connsiteY5" fmla="*/ 0 h 1041400"/>
              <a:gd name="connsiteX0" fmla="*/ 0 w 12192000"/>
              <a:gd name="connsiteY0" fmla="*/ 0 h 1041400"/>
              <a:gd name="connsiteX1" fmla="*/ 8356600 w 12192000"/>
              <a:gd name="connsiteY1" fmla="*/ 647901 h 1041400"/>
              <a:gd name="connsiteX2" fmla="*/ 12173712 w 12192000"/>
              <a:gd name="connsiteY2" fmla="*/ 192024 h 1041400"/>
              <a:gd name="connsiteX3" fmla="*/ 12192000 w 12192000"/>
              <a:gd name="connsiteY3" fmla="*/ 1041400 h 1041400"/>
              <a:gd name="connsiteX4" fmla="*/ 0 w 12192000"/>
              <a:gd name="connsiteY4" fmla="*/ 1041400 h 1041400"/>
              <a:gd name="connsiteX5" fmla="*/ 0 w 12192000"/>
              <a:gd name="connsiteY5" fmla="*/ 0 h 1041400"/>
              <a:gd name="connsiteX0" fmla="*/ 0 w 12192000"/>
              <a:gd name="connsiteY0" fmla="*/ 0 h 1041400"/>
              <a:gd name="connsiteX1" fmla="*/ 8356600 w 12192000"/>
              <a:gd name="connsiteY1" fmla="*/ 647901 h 1041400"/>
              <a:gd name="connsiteX2" fmla="*/ 12173712 w 12192000"/>
              <a:gd name="connsiteY2" fmla="*/ 164592 h 1041400"/>
              <a:gd name="connsiteX3" fmla="*/ 12192000 w 12192000"/>
              <a:gd name="connsiteY3" fmla="*/ 1041400 h 1041400"/>
              <a:gd name="connsiteX4" fmla="*/ 0 w 12192000"/>
              <a:gd name="connsiteY4" fmla="*/ 1041400 h 1041400"/>
              <a:gd name="connsiteX5" fmla="*/ 0 w 12192000"/>
              <a:gd name="connsiteY5" fmla="*/ 0 h 1041400"/>
              <a:gd name="connsiteX0" fmla="*/ 0 w 12201144"/>
              <a:gd name="connsiteY0" fmla="*/ 0 h 1041400"/>
              <a:gd name="connsiteX1" fmla="*/ 8356600 w 12201144"/>
              <a:gd name="connsiteY1" fmla="*/ 647901 h 1041400"/>
              <a:gd name="connsiteX2" fmla="*/ 12201144 w 12201144"/>
              <a:gd name="connsiteY2" fmla="*/ 164592 h 1041400"/>
              <a:gd name="connsiteX3" fmla="*/ 12192000 w 12201144"/>
              <a:gd name="connsiteY3" fmla="*/ 1041400 h 1041400"/>
              <a:gd name="connsiteX4" fmla="*/ 0 w 12201144"/>
              <a:gd name="connsiteY4" fmla="*/ 1041400 h 1041400"/>
              <a:gd name="connsiteX5" fmla="*/ 0 w 12201144"/>
              <a:gd name="connsiteY5" fmla="*/ 0 h 1041400"/>
              <a:gd name="connsiteX0" fmla="*/ 0 w 12201144"/>
              <a:gd name="connsiteY0" fmla="*/ 0 h 1041400"/>
              <a:gd name="connsiteX1" fmla="*/ 8356600 w 12201144"/>
              <a:gd name="connsiteY1" fmla="*/ 547317 h 1041400"/>
              <a:gd name="connsiteX2" fmla="*/ 12201144 w 12201144"/>
              <a:gd name="connsiteY2" fmla="*/ 164592 h 1041400"/>
              <a:gd name="connsiteX3" fmla="*/ 12192000 w 12201144"/>
              <a:gd name="connsiteY3" fmla="*/ 1041400 h 1041400"/>
              <a:gd name="connsiteX4" fmla="*/ 0 w 12201144"/>
              <a:gd name="connsiteY4" fmla="*/ 1041400 h 1041400"/>
              <a:gd name="connsiteX5" fmla="*/ 0 w 12201144"/>
              <a:gd name="connsiteY5" fmla="*/ 0 h 1041400"/>
              <a:gd name="connsiteX0" fmla="*/ 0 w 12201144"/>
              <a:gd name="connsiteY0" fmla="*/ 0 h 1041400"/>
              <a:gd name="connsiteX1" fmla="*/ 8356600 w 12201144"/>
              <a:gd name="connsiteY1" fmla="*/ 547317 h 1041400"/>
              <a:gd name="connsiteX2" fmla="*/ 12201144 w 12201144"/>
              <a:gd name="connsiteY2" fmla="*/ 164592 h 1041400"/>
              <a:gd name="connsiteX3" fmla="*/ 12192000 w 12201144"/>
              <a:gd name="connsiteY3" fmla="*/ 1041400 h 1041400"/>
              <a:gd name="connsiteX4" fmla="*/ 0 w 12201144"/>
              <a:gd name="connsiteY4" fmla="*/ 1041400 h 1041400"/>
              <a:gd name="connsiteX5" fmla="*/ 0 w 12201144"/>
              <a:gd name="connsiteY5" fmla="*/ 0 h 1041400"/>
              <a:gd name="connsiteX0" fmla="*/ 0 w 12201144"/>
              <a:gd name="connsiteY0" fmla="*/ 0 h 1041400"/>
              <a:gd name="connsiteX1" fmla="*/ 8356600 w 12201144"/>
              <a:gd name="connsiteY1" fmla="*/ 547317 h 1041400"/>
              <a:gd name="connsiteX2" fmla="*/ 12201144 w 12201144"/>
              <a:gd name="connsiteY2" fmla="*/ 164592 h 1041400"/>
              <a:gd name="connsiteX3" fmla="*/ 12192000 w 12201144"/>
              <a:gd name="connsiteY3" fmla="*/ 1041400 h 1041400"/>
              <a:gd name="connsiteX4" fmla="*/ 0 w 12201144"/>
              <a:gd name="connsiteY4" fmla="*/ 1041400 h 1041400"/>
              <a:gd name="connsiteX5" fmla="*/ 0 w 12201144"/>
              <a:gd name="connsiteY5" fmla="*/ 0 h 1041400"/>
              <a:gd name="connsiteX0" fmla="*/ 0 w 12201144"/>
              <a:gd name="connsiteY0" fmla="*/ 0 h 1041400"/>
              <a:gd name="connsiteX1" fmla="*/ 8374888 w 12201144"/>
              <a:gd name="connsiteY1" fmla="*/ 529029 h 1041400"/>
              <a:gd name="connsiteX2" fmla="*/ 12201144 w 12201144"/>
              <a:gd name="connsiteY2" fmla="*/ 164592 h 1041400"/>
              <a:gd name="connsiteX3" fmla="*/ 12192000 w 12201144"/>
              <a:gd name="connsiteY3" fmla="*/ 1041400 h 1041400"/>
              <a:gd name="connsiteX4" fmla="*/ 0 w 12201144"/>
              <a:gd name="connsiteY4" fmla="*/ 1041400 h 1041400"/>
              <a:gd name="connsiteX5" fmla="*/ 0 w 12201144"/>
              <a:gd name="connsiteY5" fmla="*/ 0 h 104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1144" h="1041400">
                <a:moveTo>
                  <a:pt x="0" y="0"/>
                </a:moveTo>
                <a:lnTo>
                  <a:pt x="8374888" y="529029"/>
                </a:lnTo>
                <a:cubicBezTo>
                  <a:pt x="8383355" y="566554"/>
                  <a:pt x="10922677" y="292167"/>
                  <a:pt x="12201144" y="164592"/>
                </a:cubicBezTo>
                <a:lnTo>
                  <a:pt x="12192000" y="1041400"/>
                </a:lnTo>
                <a:lnTo>
                  <a:pt x="0" y="104140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Title 1">
            <a:extLst>
              <a:ext uri="{FF2B5EF4-FFF2-40B4-BE49-F238E27FC236}">
                <a16:creationId xmlns:a16="http://schemas.microsoft.com/office/drawing/2014/main" id="{E5730E60-7806-42A9-A53F-276593BD0FBC}"/>
              </a:ext>
            </a:extLst>
          </p:cNvPr>
          <p:cNvSpPr txBox="1">
            <a:spLocks/>
          </p:cNvSpPr>
          <p:nvPr userDrawn="1"/>
        </p:nvSpPr>
        <p:spPr>
          <a:xfrm>
            <a:off x="628650" y="473076"/>
            <a:ext cx="2043113" cy="282015"/>
          </a:xfrm>
          <a:prstGeom prst="rect">
            <a:avLst/>
          </a:prstGeom>
        </p:spPr>
        <p:txBody>
          <a:bodyPr>
            <a:noAutofit/>
          </a:bodyPr>
          <a:lstStyle>
            <a:lvl1pPr algn="l" defTabSz="914400" rtl="0" eaLnBrk="1" latinLnBrk="0" hangingPunct="1">
              <a:lnSpc>
                <a:spcPct val="90000"/>
              </a:lnSpc>
              <a:spcBef>
                <a:spcPct val="0"/>
              </a:spcBef>
              <a:buNone/>
              <a:defRPr sz="2000" kern="1200">
                <a:solidFill>
                  <a:srgbClr val="002060"/>
                </a:solidFill>
                <a:latin typeface="+mj-lt"/>
                <a:ea typeface="+mj-ea"/>
                <a:cs typeface="+mj-cs"/>
              </a:defRPr>
            </a:lvl1pPr>
          </a:lstStyle>
          <a:p>
            <a:r>
              <a:rPr lang="en-US" b="1" dirty="0"/>
              <a:t>Section I | Part I</a:t>
            </a:r>
          </a:p>
        </p:txBody>
      </p:sp>
      <p:pic>
        <p:nvPicPr>
          <p:cNvPr id="11" name="Picture 10">
            <a:extLst>
              <a:ext uri="{FF2B5EF4-FFF2-40B4-BE49-F238E27FC236}">
                <a16:creationId xmlns:a16="http://schemas.microsoft.com/office/drawing/2014/main" id="{5DDA325F-1B68-4B42-9AC7-F3583A5394FD}"/>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057748" y="-44801"/>
            <a:ext cx="1899822" cy="1109087"/>
          </a:xfrm>
          <a:prstGeom prst="rect">
            <a:avLst/>
          </a:prstGeom>
        </p:spPr>
      </p:pic>
    </p:spTree>
    <p:extLst>
      <p:ext uri="{BB962C8B-B14F-4D97-AF65-F5344CB8AC3E}">
        <p14:creationId xmlns:p14="http://schemas.microsoft.com/office/powerpoint/2010/main" val="99425101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49" r:id="rId13"/>
    <p:sldLayoutId id="2147483675" r:id="rId14"/>
    <p:sldLayoutId id="2147483677" r:id="rId15"/>
    <p:sldLayoutId id="2147483678" r:id="rId16"/>
    <p:sldLayoutId id="2147483679" r:id="rId17"/>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wmf"/></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5.w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C640FF-BEF0-4E7F-B8F6-725792384D85}"/>
              </a:ext>
            </a:extLst>
          </p:cNvPr>
          <p:cNvSpPr>
            <a:spLocks noGrp="1"/>
          </p:cNvSpPr>
          <p:nvPr>
            <p:ph type="body" sz="quarter" idx="12"/>
          </p:nvPr>
        </p:nvSpPr>
        <p:spPr>
          <a:xfrm>
            <a:off x="104172" y="4919241"/>
            <a:ext cx="6261904" cy="1215341"/>
          </a:xfrm>
        </p:spPr>
        <p:txBody>
          <a:bodyPr>
            <a:normAutofit/>
          </a:bodyPr>
          <a:lstStyle/>
          <a:p>
            <a:r>
              <a:rPr lang="en-US" dirty="0"/>
              <a:t>TOPIC 3:CAPITAL BUDGETING</a:t>
            </a:r>
          </a:p>
        </p:txBody>
      </p:sp>
      <p:pic>
        <p:nvPicPr>
          <p:cNvPr id="9" name="Picture Placeholder 8" descr="A picture containing pencil, writing implement, curtain, stationary&#10;&#10;Description automatically generated">
            <a:extLst>
              <a:ext uri="{FF2B5EF4-FFF2-40B4-BE49-F238E27FC236}">
                <a16:creationId xmlns:a16="http://schemas.microsoft.com/office/drawing/2014/main" id="{8E126D33-5540-4CA6-BB94-820BB563C354}"/>
              </a:ext>
            </a:extLst>
          </p:cNvPr>
          <p:cNvPicPr>
            <a:picLocks noGrp="1" noChangeAspect="1"/>
          </p:cNvPicPr>
          <p:nvPr>
            <p:ph type="pic" sz="quarter" idx="15"/>
          </p:nvPr>
        </p:nvPicPr>
        <p:blipFill>
          <a:blip r:embed="rId2"/>
          <a:srcRect t="692" b="692"/>
          <a:stretch>
            <a:fillRect/>
          </a:stretch>
        </p:blipFill>
        <p:spPr>
          <a:xfrm>
            <a:off x="6264358" y="860329"/>
            <a:ext cx="2879642" cy="3374231"/>
          </a:xfrm>
        </p:spPr>
      </p:pic>
      <p:sp>
        <p:nvSpPr>
          <p:cNvPr id="14" name="Picture Placeholder 13">
            <a:extLst>
              <a:ext uri="{FF2B5EF4-FFF2-40B4-BE49-F238E27FC236}">
                <a16:creationId xmlns:a16="http://schemas.microsoft.com/office/drawing/2014/main" id="{B0F4C7DE-900D-D54D-8C03-959E30A0C472}"/>
              </a:ext>
            </a:extLst>
          </p:cNvPr>
          <p:cNvSpPr>
            <a:spLocks noGrp="1"/>
          </p:cNvSpPr>
          <p:nvPr>
            <p:ph type="pic" sz="quarter" idx="14"/>
          </p:nvPr>
        </p:nvSpPr>
        <p:spPr/>
      </p:sp>
      <p:pic>
        <p:nvPicPr>
          <p:cNvPr id="16" name="Picture 15">
            <a:extLst>
              <a:ext uri="{FF2B5EF4-FFF2-40B4-BE49-F238E27FC236}">
                <a16:creationId xmlns:a16="http://schemas.microsoft.com/office/drawing/2014/main" id="{EAFA1AA8-ED0B-5B4D-9D78-9BBC042C4C5F}"/>
              </a:ext>
            </a:extLst>
          </p:cNvPr>
          <p:cNvPicPr>
            <a:picLocks noChangeAspect="1"/>
          </p:cNvPicPr>
          <p:nvPr/>
        </p:nvPicPr>
        <p:blipFill>
          <a:blip r:embed="rId3"/>
          <a:stretch>
            <a:fillRect/>
          </a:stretch>
        </p:blipFill>
        <p:spPr>
          <a:xfrm>
            <a:off x="-1" y="62132"/>
            <a:ext cx="9144001" cy="4473574"/>
          </a:xfrm>
          <a:prstGeom prst="rect">
            <a:avLst/>
          </a:prstGeom>
        </p:spPr>
      </p:pic>
    </p:spTree>
    <p:extLst>
      <p:ext uri="{BB962C8B-B14F-4D97-AF65-F5344CB8AC3E}">
        <p14:creationId xmlns:p14="http://schemas.microsoft.com/office/powerpoint/2010/main" val="989950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706055" y="902825"/>
            <a:ext cx="8060119" cy="697375"/>
          </a:xfrm>
        </p:spPr>
        <p:txBody>
          <a:bodyPr>
            <a:normAutofit/>
          </a:bodyPr>
          <a:lstStyle/>
          <a:p>
            <a:r>
              <a:rPr lang="en-GB" sz="4000" dirty="0">
                <a:solidFill>
                  <a:schemeClr val="accent5">
                    <a:lumMod val="75000"/>
                  </a:schemeClr>
                </a:solidFill>
              </a:rPr>
              <a:t>Types of Investment Decisions</a:t>
            </a:r>
            <a:endParaRPr lang="en-US" sz="4000" dirty="0">
              <a:solidFill>
                <a:schemeClr val="accent5">
                  <a:lumMod val="75000"/>
                </a:schemeClr>
              </a:solidFill>
            </a:endParaRPr>
          </a:p>
        </p:txBody>
      </p:sp>
      <p:sp>
        <p:nvSpPr>
          <p:cNvPr id="22531" name="Rectangle 3"/>
          <p:cNvSpPr>
            <a:spLocks noGrp="1" noChangeArrowheads="1"/>
          </p:cNvSpPr>
          <p:nvPr>
            <p:ph sz="quarter" idx="1"/>
          </p:nvPr>
        </p:nvSpPr>
        <p:spPr>
          <a:xfrm>
            <a:off x="612775" y="1600200"/>
            <a:ext cx="8153400" cy="4495800"/>
          </a:xfrm>
        </p:spPr>
        <p:txBody>
          <a:bodyPr>
            <a:normAutofit/>
          </a:bodyPr>
          <a:lstStyle/>
          <a:p>
            <a:pPr algn="just">
              <a:lnSpc>
                <a:spcPct val="90000"/>
              </a:lnSpc>
            </a:pPr>
            <a:r>
              <a:rPr lang="en-GB" b="1" dirty="0"/>
              <a:t>One classification is as follows:</a:t>
            </a:r>
          </a:p>
          <a:p>
            <a:pPr lvl="1" algn="just"/>
            <a:r>
              <a:rPr lang="en-GB" sz="2800" dirty="0"/>
              <a:t> Expansion of existing or new business</a:t>
            </a:r>
          </a:p>
          <a:p>
            <a:pPr lvl="1" algn="just">
              <a:lnSpc>
                <a:spcPct val="90000"/>
              </a:lnSpc>
            </a:pPr>
            <a:r>
              <a:rPr lang="en-GB" sz="2800" dirty="0"/>
              <a:t> Replacement and modernization</a:t>
            </a:r>
          </a:p>
          <a:p>
            <a:pPr algn="just"/>
            <a:r>
              <a:rPr lang="en-GB" b="1" dirty="0"/>
              <a:t>Another way to classify investments is as follows:</a:t>
            </a:r>
            <a:endParaRPr lang="en-GB" dirty="0">
              <a:solidFill>
                <a:srgbClr val="C00000"/>
              </a:solidFill>
            </a:endParaRPr>
          </a:p>
          <a:p>
            <a:pPr lvl="1" algn="just">
              <a:lnSpc>
                <a:spcPct val="90000"/>
              </a:lnSpc>
            </a:pPr>
            <a:r>
              <a:rPr lang="en-GB" sz="2800" dirty="0"/>
              <a:t> Mutually exclusive investments</a:t>
            </a:r>
          </a:p>
          <a:p>
            <a:pPr lvl="1" algn="just">
              <a:lnSpc>
                <a:spcPct val="90000"/>
              </a:lnSpc>
            </a:pPr>
            <a:r>
              <a:rPr lang="en-GB" sz="2800" dirty="0"/>
              <a:t> Independent investments</a:t>
            </a:r>
          </a:p>
          <a:p>
            <a:pPr lvl="1" algn="just">
              <a:lnSpc>
                <a:spcPct val="90000"/>
              </a:lnSpc>
            </a:pPr>
            <a:r>
              <a:rPr lang="en-GB" sz="2800" dirty="0"/>
              <a:t> Contingent investments</a:t>
            </a:r>
            <a:endParaRPr lang="en-US" sz="2800" dirty="0"/>
          </a:p>
        </p:txBody>
      </p:sp>
      <p:sp>
        <p:nvSpPr>
          <p:cNvPr id="4" name="TextBox 3">
            <a:extLst>
              <a:ext uri="{FF2B5EF4-FFF2-40B4-BE49-F238E27FC236}">
                <a16:creationId xmlns:a16="http://schemas.microsoft.com/office/drawing/2014/main" id="{140598FC-03D7-6B49-8102-17E6231C7738}"/>
              </a:ext>
            </a:extLst>
          </p:cNvPr>
          <p:cNvSpPr txBox="1"/>
          <p:nvPr/>
        </p:nvSpPr>
        <p:spPr>
          <a:xfrm>
            <a:off x="532435" y="439838"/>
            <a:ext cx="1944548" cy="462987"/>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1608277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706055" y="902825"/>
            <a:ext cx="8060119" cy="697375"/>
          </a:xfrm>
        </p:spPr>
        <p:txBody>
          <a:bodyPr>
            <a:normAutofit/>
          </a:bodyPr>
          <a:lstStyle/>
          <a:p>
            <a:r>
              <a:rPr lang="en-GB" sz="4000" dirty="0">
                <a:solidFill>
                  <a:schemeClr val="accent5">
                    <a:lumMod val="75000"/>
                  </a:schemeClr>
                </a:solidFill>
              </a:rPr>
              <a:t>Types of Investment Decisions</a:t>
            </a:r>
            <a:endParaRPr lang="en-US" sz="4000" dirty="0">
              <a:solidFill>
                <a:schemeClr val="accent5">
                  <a:lumMod val="75000"/>
                </a:schemeClr>
              </a:solidFill>
            </a:endParaRPr>
          </a:p>
        </p:txBody>
      </p:sp>
      <p:sp>
        <p:nvSpPr>
          <p:cNvPr id="22531" name="Rectangle 3"/>
          <p:cNvSpPr>
            <a:spLocks noGrp="1" noChangeArrowheads="1"/>
          </p:cNvSpPr>
          <p:nvPr>
            <p:ph sz="quarter" idx="1"/>
          </p:nvPr>
        </p:nvSpPr>
        <p:spPr>
          <a:xfrm>
            <a:off x="115747" y="1600200"/>
            <a:ext cx="8650428" cy="4495800"/>
          </a:xfrm>
        </p:spPr>
        <p:txBody>
          <a:bodyPr>
            <a:normAutofit/>
          </a:bodyPr>
          <a:lstStyle/>
          <a:p>
            <a:pPr marL="457200" lvl="1" indent="0" algn="just">
              <a:buNone/>
            </a:pPr>
            <a:r>
              <a:rPr lang="en-GB" b="1" dirty="0"/>
              <a:t>Classification I:</a:t>
            </a:r>
          </a:p>
          <a:p>
            <a:pPr marL="457200" lvl="1" indent="0" algn="just">
              <a:buNone/>
            </a:pPr>
            <a:r>
              <a:rPr lang="en-GB" b="1" i="1" dirty="0"/>
              <a:t>Expansion of existing or new business </a:t>
            </a:r>
          </a:p>
          <a:p>
            <a:pPr lvl="1" algn="just">
              <a:buFont typeface="Wingdings" pitchFamily="2" charset="2"/>
              <a:buChar char="ü"/>
            </a:pPr>
            <a:r>
              <a:rPr lang="en-GB" dirty="0"/>
              <a:t>A firm may add capacity to its existing lines so as to expand operations/production (related diversification) </a:t>
            </a:r>
          </a:p>
          <a:p>
            <a:pPr lvl="1" algn="just">
              <a:buFont typeface="Wingdings" pitchFamily="2" charset="2"/>
              <a:buChar char="ü"/>
            </a:pPr>
            <a:r>
              <a:rPr lang="en-GB" dirty="0"/>
              <a:t>It may also expand activities in a new business such as producing a new product for the first time (unrelated diversification)</a:t>
            </a:r>
          </a:p>
          <a:p>
            <a:pPr lvl="1" algn="just">
              <a:buFont typeface="Wingdings" pitchFamily="2" charset="2"/>
              <a:buChar char="ü"/>
            </a:pPr>
            <a:r>
              <a:rPr lang="en-GB" dirty="0"/>
              <a:t>A company may also acquire another existing firm to expand business.</a:t>
            </a:r>
          </a:p>
          <a:p>
            <a:pPr marL="457200" lvl="1" indent="0" algn="just">
              <a:buNone/>
            </a:pPr>
            <a:r>
              <a:rPr lang="en-GB" dirty="0"/>
              <a:t>NB: </a:t>
            </a:r>
            <a:r>
              <a:rPr lang="en-GB" i="1" dirty="0"/>
              <a:t>The reason of expanding in all cases is to earn additional revenues in the future.</a:t>
            </a:r>
          </a:p>
          <a:p>
            <a:pPr marL="457200" lvl="1" indent="0" algn="just">
              <a:buNone/>
            </a:pPr>
            <a:endParaRPr lang="en-GB" i="1" dirty="0"/>
          </a:p>
          <a:p>
            <a:pPr marL="457200" lvl="1" indent="0" algn="just">
              <a:lnSpc>
                <a:spcPct val="90000"/>
              </a:lnSpc>
              <a:buNone/>
            </a:pPr>
            <a:endParaRPr lang="en-GB" dirty="0"/>
          </a:p>
        </p:txBody>
      </p:sp>
      <p:sp>
        <p:nvSpPr>
          <p:cNvPr id="4" name="TextBox 3">
            <a:extLst>
              <a:ext uri="{FF2B5EF4-FFF2-40B4-BE49-F238E27FC236}">
                <a16:creationId xmlns:a16="http://schemas.microsoft.com/office/drawing/2014/main" id="{140598FC-03D7-6B49-8102-17E6231C7738}"/>
              </a:ext>
            </a:extLst>
          </p:cNvPr>
          <p:cNvSpPr txBox="1"/>
          <p:nvPr/>
        </p:nvSpPr>
        <p:spPr>
          <a:xfrm>
            <a:off x="532435" y="439838"/>
            <a:ext cx="1944548" cy="462987"/>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204060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706055" y="902825"/>
            <a:ext cx="8060119" cy="697375"/>
          </a:xfrm>
        </p:spPr>
        <p:txBody>
          <a:bodyPr>
            <a:normAutofit/>
          </a:bodyPr>
          <a:lstStyle/>
          <a:p>
            <a:r>
              <a:rPr lang="en-GB" sz="4000" dirty="0">
                <a:solidFill>
                  <a:schemeClr val="accent5">
                    <a:lumMod val="75000"/>
                  </a:schemeClr>
                </a:solidFill>
              </a:rPr>
              <a:t>Types of Investment Decisions</a:t>
            </a:r>
            <a:endParaRPr lang="en-US" sz="4000" dirty="0">
              <a:solidFill>
                <a:schemeClr val="accent5">
                  <a:lumMod val="75000"/>
                </a:schemeClr>
              </a:solidFill>
            </a:endParaRPr>
          </a:p>
        </p:txBody>
      </p:sp>
      <p:sp>
        <p:nvSpPr>
          <p:cNvPr id="22531" name="Rectangle 3"/>
          <p:cNvSpPr>
            <a:spLocks noGrp="1" noChangeArrowheads="1"/>
          </p:cNvSpPr>
          <p:nvPr>
            <p:ph sz="quarter" idx="1"/>
          </p:nvPr>
        </p:nvSpPr>
        <p:spPr>
          <a:xfrm>
            <a:off x="162046" y="1600200"/>
            <a:ext cx="8604129" cy="4495800"/>
          </a:xfrm>
        </p:spPr>
        <p:txBody>
          <a:bodyPr/>
          <a:lstStyle/>
          <a:p>
            <a:pPr marL="457200" lvl="1" indent="0" algn="just">
              <a:buNone/>
            </a:pPr>
            <a:r>
              <a:rPr lang="en-GB" b="1" dirty="0"/>
              <a:t>Classification I:</a:t>
            </a:r>
          </a:p>
          <a:p>
            <a:pPr marL="457200" lvl="1" indent="0" algn="just">
              <a:buNone/>
            </a:pPr>
            <a:r>
              <a:rPr lang="en-GB" b="1" i="1" dirty="0"/>
              <a:t>Replacement and modernization</a:t>
            </a:r>
          </a:p>
          <a:p>
            <a:pPr lvl="1" algn="just">
              <a:lnSpc>
                <a:spcPct val="90000"/>
              </a:lnSpc>
              <a:buFont typeface="Wingdings" pitchFamily="2" charset="2"/>
              <a:buChar char="ü"/>
            </a:pPr>
            <a:r>
              <a:rPr lang="en-GB" dirty="0"/>
              <a:t>The main reason for modernization and replacement is to improve operating efficiency and reduce costs.</a:t>
            </a:r>
          </a:p>
          <a:p>
            <a:pPr lvl="1" algn="just">
              <a:lnSpc>
                <a:spcPct val="90000"/>
              </a:lnSpc>
              <a:buFont typeface="Wingdings" pitchFamily="2" charset="2"/>
              <a:buChar char="ü"/>
            </a:pPr>
            <a:r>
              <a:rPr lang="en-GB" b="1" dirty="0"/>
              <a:t>Replacement decisions </a:t>
            </a:r>
            <a:r>
              <a:rPr lang="en-GB" dirty="0"/>
              <a:t>lead to introduction of more efficient and economical assets hence reducing costs.</a:t>
            </a:r>
          </a:p>
          <a:p>
            <a:pPr lvl="1" algn="just">
              <a:lnSpc>
                <a:spcPct val="90000"/>
              </a:lnSpc>
              <a:buFont typeface="Wingdings" pitchFamily="2" charset="2"/>
              <a:buChar char="ü"/>
            </a:pPr>
            <a:r>
              <a:rPr lang="en-GB" dirty="0"/>
              <a:t>Assets that involve substantial modernization and technological improvement  expand revenues as well as reduce costs.</a:t>
            </a:r>
          </a:p>
          <a:p>
            <a:pPr marL="457200" lvl="1" indent="0" algn="just">
              <a:lnSpc>
                <a:spcPct val="90000"/>
              </a:lnSpc>
              <a:buNone/>
            </a:pPr>
            <a:endParaRPr lang="en-GB" dirty="0"/>
          </a:p>
          <a:p>
            <a:pPr lvl="1" algn="just">
              <a:lnSpc>
                <a:spcPct val="90000"/>
              </a:lnSpc>
              <a:buFont typeface="Wingdings" pitchFamily="2" charset="2"/>
              <a:buChar char="ü"/>
            </a:pPr>
            <a:endParaRPr lang="en-GB" dirty="0"/>
          </a:p>
        </p:txBody>
      </p:sp>
      <p:sp>
        <p:nvSpPr>
          <p:cNvPr id="4" name="TextBox 3">
            <a:extLst>
              <a:ext uri="{FF2B5EF4-FFF2-40B4-BE49-F238E27FC236}">
                <a16:creationId xmlns:a16="http://schemas.microsoft.com/office/drawing/2014/main" id="{140598FC-03D7-6B49-8102-17E6231C7738}"/>
              </a:ext>
            </a:extLst>
          </p:cNvPr>
          <p:cNvSpPr txBox="1"/>
          <p:nvPr/>
        </p:nvSpPr>
        <p:spPr>
          <a:xfrm>
            <a:off x="532435" y="439838"/>
            <a:ext cx="1944548" cy="462987"/>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3660044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706055" y="902825"/>
            <a:ext cx="8060119" cy="697375"/>
          </a:xfrm>
        </p:spPr>
        <p:txBody>
          <a:bodyPr>
            <a:normAutofit/>
          </a:bodyPr>
          <a:lstStyle/>
          <a:p>
            <a:r>
              <a:rPr lang="en-GB" sz="4000" dirty="0">
                <a:solidFill>
                  <a:schemeClr val="accent5">
                    <a:lumMod val="75000"/>
                  </a:schemeClr>
                </a:solidFill>
              </a:rPr>
              <a:t>Types of Investment Decisions</a:t>
            </a:r>
            <a:endParaRPr lang="en-US" sz="4000" dirty="0">
              <a:solidFill>
                <a:schemeClr val="accent5">
                  <a:lumMod val="75000"/>
                </a:schemeClr>
              </a:solidFill>
            </a:endParaRPr>
          </a:p>
        </p:txBody>
      </p:sp>
      <p:sp>
        <p:nvSpPr>
          <p:cNvPr id="22531" name="Rectangle 3"/>
          <p:cNvSpPr>
            <a:spLocks noGrp="1" noChangeArrowheads="1"/>
          </p:cNvSpPr>
          <p:nvPr>
            <p:ph sz="quarter" idx="1"/>
          </p:nvPr>
        </p:nvSpPr>
        <p:spPr>
          <a:xfrm>
            <a:off x="612775" y="1600200"/>
            <a:ext cx="8153400" cy="4495800"/>
          </a:xfrm>
        </p:spPr>
        <p:txBody>
          <a:bodyPr/>
          <a:lstStyle/>
          <a:p>
            <a:pPr marL="0" indent="0" algn="just">
              <a:lnSpc>
                <a:spcPct val="90000"/>
              </a:lnSpc>
              <a:buNone/>
            </a:pPr>
            <a:r>
              <a:rPr lang="en-GB" sz="2400" b="1" dirty="0"/>
              <a:t>Classification II:</a:t>
            </a:r>
            <a:endParaRPr lang="en-GB" dirty="0">
              <a:solidFill>
                <a:srgbClr val="C00000"/>
              </a:solidFill>
            </a:endParaRPr>
          </a:p>
          <a:p>
            <a:pPr marL="457200" lvl="1" indent="0" algn="just">
              <a:lnSpc>
                <a:spcPct val="90000"/>
              </a:lnSpc>
              <a:buNone/>
            </a:pPr>
            <a:r>
              <a:rPr lang="en-GB" b="1" i="1" dirty="0"/>
              <a:t>Mutually exclusive investments</a:t>
            </a:r>
          </a:p>
          <a:p>
            <a:pPr lvl="1" algn="just">
              <a:lnSpc>
                <a:spcPct val="90000"/>
              </a:lnSpc>
              <a:buFont typeface="Wingdings" pitchFamily="2" charset="2"/>
              <a:buChar char="ü"/>
            </a:pPr>
            <a:r>
              <a:rPr lang="en-GB" dirty="0"/>
              <a:t>These investments serve the same purpose and compete.</a:t>
            </a:r>
          </a:p>
          <a:p>
            <a:pPr lvl="1" algn="just">
              <a:lnSpc>
                <a:spcPct val="90000"/>
              </a:lnSpc>
              <a:buFont typeface="Wingdings" pitchFamily="2" charset="2"/>
              <a:buChar char="ü"/>
            </a:pPr>
            <a:r>
              <a:rPr lang="en-GB" dirty="0"/>
              <a:t>Undertaking one of these investments means excluding the other competing investments.</a:t>
            </a:r>
          </a:p>
          <a:p>
            <a:pPr marL="457200" lvl="1" indent="0" algn="just">
              <a:lnSpc>
                <a:spcPct val="90000"/>
              </a:lnSpc>
              <a:buNone/>
            </a:pPr>
            <a:r>
              <a:rPr lang="en-GB" i="1" dirty="0"/>
              <a:t> </a:t>
            </a:r>
            <a:r>
              <a:rPr lang="en-GB" b="1" i="1" dirty="0"/>
              <a:t>Independent investments</a:t>
            </a:r>
          </a:p>
          <a:p>
            <a:pPr lvl="1" algn="just">
              <a:lnSpc>
                <a:spcPct val="90000"/>
              </a:lnSpc>
              <a:buFont typeface="Wingdings" pitchFamily="2" charset="2"/>
              <a:buChar char="ü"/>
            </a:pPr>
            <a:r>
              <a:rPr lang="en-GB" dirty="0"/>
              <a:t>The investments serve different purposes and do not compete.</a:t>
            </a:r>
          </a:p>
          <a:p>
            <a:pPr lvl="1" algn="just">
              <a:lnSpc>
                <a:spcPct val="90000"/>
              </a:lnSpc>
              <a:buFont typeface="Wingdings" pitchFamily="2" charset="2"/>
              <a:buChar char="ü"/>
            </a:pPr>
            <a:r>
              <a:rPr lang="en-GB" dirty="0"/>
              <a:t>Depending on their profitability and availability of funds ,a firm can undertake both investments.</a:t>
            </a:r>
          </a:p>
          <a:p>
            <a:pPr lvl="1" algn="just">
              <a:lnSpc>
                <a:spcPct val="90000"/>
              </a:lnSpc>
            </a:pPr>
            <a:endParaRPr lang="en-US" i="1" dirty="0"/>
          </a:p>
        </p:txBody>
      </p:sp>
      <p:sp>
        <p:nvSpPr>
          <p:cNvPr id="4" name="TextBox 3">
            <a:extLst>
              <a:ext uri="{FF2B5EF4-FFF2-40B4-BE49-F238E27FC236}">
                <a16:creationId xmlns:a16="http://schemas.microsoft.com/office/drawing/2014/main" id="{140598FC-03D7-6B49-8102-17E6231C7738}"/>
              </a:ext>
            </a:extLst>
          </p:cNvPr>
          <p:cNvSpPr txBox="1"/>
          <p:nvPr/>
        </p:nvSpPr>
        <p:spPr>
          <a:xfrm>
            <a:off x="532435" y="439838"/>
            <a:ext cx="1944548" cy="462987"/>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3382577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706055" y="902825"/>
            <a:ext cx="8060119" cy="697375"/>
          </a:xfrm>
        </p:spPr>
        <p:txBody>
          <a:bodyPr>
            <a:normAutofit/>
          </a:bodyPr>
          <a:lstStyle/>
          <a:p>
            <a:r>
              <a:rPr lang="en-GB" sz="4000" dirty="0">
                <a:solidFill>
                  <a:schemeClr val="accent5">
                    <a:lumMod val="75000"/>
                  </a:schemeClr>
                </a:solidFill>
              </a:rPr>
              <a:t>Types of Investment Decisions</a:t>
            </a:r>
            <a:endParaRPr lang="en-US" sz="4000" dirty="0">
              <a:solidFill>
                <a:schemeClr val="accent5">
                  <a:lumMod val="75000"/>
                </a:schemeClr>
              </a:solidFill>
            </a:endParaRPr>
          </a:p>
        </p:txBody>
      </p:sp>
      <p:sp>
        <p:nvSpPr>
          <p:cNvPr id="22531" name="Rectangle 3"/>
          <p:cNvSpPr>
            <a:spLocks noGrp="1" noChangeArrowheads="1"/>
          </p:cNvSpPr>
          <p:nvPr>
            <p:ph sz="quarter" idx="1"/>
          </p:nvPr>
        </p:nvSpPr>
        <p:spPr>
          <a:xfrm>
            <a:off x="612775" y="1600200"/>
            <a:ext cx="8153400" cy="4495800"/>
          </a:xfrm>
        </p:spPr>
        <p:txBody>
          <a:bodyPr/>
          <a:lstStyle/>
          <a:p>
            <a:pPr marL="0" indent="0" algn="just">
              <a:lnSpc>
                <a:spcPct val="90000"/>
              </a:lnSpc>
              <a:buNone/>
            </a:pPr>
            <a:r>
              <a:rPr lang="en-GB" sz="2400" b="1" dirty="0"/>
              <a:t>Classification II:</a:t>
            </a:r>
            <a:endParaRPr lang="en-GB" sz="2400" b="1" dirty="0">
              <a:solidFill>
                <a:srgbClr val="C00000"/>
              </a:solidFill>
            </a:endParaRPr>
          </a:p>
          <a:p>
            <a:pPr marL="0" indent="0" algn="just">
              <a:lnSpc>
                <a:spcPct val="90000"/>
              </a:lnSpc>
              <a:buNone/>
            </a:pPr>
            <a:r>
              <a:rPr lang="en-GB" i="1" dirty="0"/>
              <a:t> </a:t>
            </a:r>
            <a:r>
              <a:rPr lang="en-GB" b="1" i="1" dirty="0"/>
              <a:t>Contingent investments</a:t>
            </a:r>
          </a:p>
          <a:p>
            <a:pPr algn="just">
              <a:lnSpc>
                <a:spcPct val="90000"/>
              </a:lnSpc>
              <a:buFont typeface="Wingdings" pitchFamily="2" charset="2"/>
              <a:buChar char="ü"/>
            </a:pPr>
            <a:r>
              <a:rPr lang="en-GB" dirty="0"/>
              <a:t>This investments are dependent projects.</a:t>
            </a:r>
          </a:p>
          <a:p>
            <a:pPr algn="just">
              <a:lnSpc>
                <a:spcPct val="90000"/>
              </a:lnSpc>
              <a:buFont typeface="Wingdings" pitchFamily="2" charset="2"/>
              <a:buChar char="ü"/>
            </a:pPr>
            <a:r>
              <a:rPr lang="en-GB" dirty="0"/>
              <a:t>The choice of one investment requires undertaking one or more other investments.</a:t>
            </a:r>
            <a:endParaRPr lang="en-US" dirty="0"/>
          </a:p>
        </p:txBody>
      </p:sp>
      <p:sp>
        <p:nvSpPr>
          <p:cNvPr id="4" name="TextBox 3">
            <a:extLst>
              <a:ext uri="{FF2B5EF4-FFF2-40B4-BE49-F238E27FC236}">
                <a16:creationId xmlns:a16="http://schemas.microsoft.com/office/drawing/2014/main" id="{140598FC-03D7-6B49-8102-17E6231C7738}"/>
              </a:ext>
            </a:extLst>
          </p:cNvPr>
          <p:cNvSpPr txBox="1"/>
          <p:nvPr/>
        </p:nvSpPr>
        <p:spPr>
          <a:xfrm>
            <a:off x="532435" y="439838"/>
            <a:ext cx="1944548" cy="462987"/>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895508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35667" y="625031"/>
            <a:ext cx="8430508" cy="821803"/>
          </a:xfrm>
        </p:spPr>
        <p:txBody>
          <a:bodyPr>
            <a:normAutofit fontScale="90000"/>
          </a:bodyPr>
          <a:lstStyle/>
          <a:p>
            <a:br>
              <a:rPr lang="en-GB" dirty="0"/>
            </a:br>
            <a:r>
              <a:rPr lang="en-GB" dirty="0">
                <a:solidFill>
                  <a:schemeClr val="accent5">
                    <a:lumMod val="75000"/>
                  </a:schemeClr>
                </a:solidFill>
              </a:rPr>
              <a:t>Investment Evaluation Criteria</a:t>
            </a:r>
            <a:endParaRPr lang="en-US" dirty="0">
              <a:solidFill>
                <a:schemeClr val="accent5">
                  <a:lumMod val="75000"/>
                </a:schemeClr>
              </a:solidFill>
            </a:endParaRPr>
          </a:p>
        </p:txBody>
      </p:sp>
      <p:sp>
        <p:nvSpPr>
          <p:cNvPr id="23555" name="Rectangle 3"/>
          <p:cNvSpPr>
            <a:spLocks noGrp="1" noChangeArrowheads="1"/>
          </p:cNvSpPr>
          <p:nvPr>
            <p:ph sz="quarter" idx="1"/>
          </p:nvPr>
        </p:nvSpPr>
        <p:spPr>
          <a:xfrm>
            <a:off x="335666" y="1608881"/>
            <a:ext cx="8210591" cy="4624087"/>
          </a:xfrm>
        </p:spPr>
        <p:txBody>
          <a:bodyPr/>
          <a:lstStyle/>
          <a:p>
            <a:pPr marL="0" indent="0" algn="just">
              <a:buNone/>
            </a:pPr>
            <a:r>
              <a:rPr lang="en-GB" dirty="0"/>
              <a:t>Three steps are involved in the evaluation of an   investment:</a:t>
            </a:r>
          </a:p>
          <a:p>
            <a:pPr marL="881063" lvl="1" indent="-514350" algn="just">
              <a:buFont typeface="Tw Cen MT" pitchFamily="34" charset="0"/>
              <a:buAutoNum type="arabicPeriod"/>
            </a:pPr>
            <a:r>
              <a:rPr lang="en-GB" sz="2800" i="1" dirty="0"/>
              <a:t>Estimation of cash flows.</a:t>
            </a:r>
          </a:p>
          <a:p>
            <a:pPr marL="881063" lvl="1" indent="-514350" algn="just">
              <a:buFont typeface="Tw Cen MT" pitchFamily="34" charset="0"/>
              <a:buAutoNum type="arabicPeriod"/>
            </a:pPr>
            <a:r>
              <a:rPr lang="en-GB" sz="2800" i="1" dirty="0"/>
              <a:t>Estimation of the required rate of return (the opportunity cost of capital)</a:t>
            </a:r>
          </a:p>
          <a:p>
            <a:pPr marL="881063" lvl="1" indent="-514350" algn="just">
              <a:buFont typeface="Tw Cen MT" pitchFamily="34" charset="0"/>
              <a:buAutoNum type="arabicPeriod"/>
            </a:pPr>
            <a:r>
              <a:rPr lang="en-GB" sz="2800" i="1" dirty="0"/>
              <a:t>Application of a decision rule/capital budgeting technique/investment criteria in making the investment choice.</a:t>
            </a:r>
          </a:p>
        </p:txBody>
      </p:sp>
      <p:sp>
        <p:nvSpPr>
          <p:cNvPr id="4" name="TextBox 3">
            <a:extLst>
              <a:ext uri="{FF2B5EF4-FFF2-40B4-BE49-F238E27FC236}">
                <a16:creationId xmlns:a16="http://schemas.microsoft.com/office/drawing/2014/main" id="{3ACC63C4-7816-1C4D-BDB6-7B57AAA5D2EF}"/>
              </a:ext>
            </a:extLst>
          </p:cNvPr>
          <p:cNvSpPr txBox="1"/>
          <p:nvPr/>
        </p:nvSpPr>
        <p:spPr>
          <a:xfrm>
            <a:off x="555583" y="318832"/>
            <a:ext cx="1967697" cy="612400"/>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576023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532434" y="533400"/>
            <a:ext cx="8382965" cy="990600"/>
          </a:xfrm>
        </p:spPr>
        <p:txBody>
          <a:bodyPr>
            <a:normAutofit fontScale="90000"/>
          </a:bodyPr>
          <a:lstStyle/>
          <a:p>
            <a:br>
              <a:rPr lang="en-US" b="1" dirty="0">
                <a:solidFill>
                  <a:schemeClr val="accent5">
                    <a:lumMod val="75000"/>
                  </a:schemeClr>
                </a:solidFill>
              </a:rPr>
            </a:br>
            <a:br>
              <a:rPr lang="en-US" b="1" dirty="0">
                <a:solidFill>
                  <a:schemeClr val="accent5">
                    <a:lumMod val="75000"/>
                  </a:schemeClr>
                </a:solidFill>
              </a:rPr>
            </a:br>
            <a:r>
              <a:rPr lang="en-US" b="1" dirty="0">
                <a:solidFill>
                  <a:schemeClr val="accent5">
                    <a:lumMod val="75000"/>
                  </a:schemeClr>
                </a:solidFill>
              </a:rPr>
              <a:t>Characteristics of a sound technique</a:t>
            </a:r>
            <a:br>
              <a:rPr lang="en-US" dirty="0">
                <a:solidFill>
                  <a:schemeClr val="accent5">
                    <a:lumMod val="75000"/>
                  </a:schemeClr>
                </a:solidFill>
              </a:rPr>
            </a:br>
            <a:endParaRPr lang="en-US" dirty="0">
              <a:solidFill>
                <a:schemeClr val="accent5">
                  <a:lumMod val="75000"/>
                </a:schemeClr>
              </a:solidFill>
            </a:endParaRPr>
          </a:p>
        </p:txBody>
      </p:sp>
      <p:sp>
        <p:nvSpPr>
          <p:cNvPr id="23555" name="Content Placeholder 2"/>
          <p:cNvSpPr>
            <a:spLocks noGrp="1"/>
          </p:cNvSpPr>
          <p:nvPr>
            <p:ph sz="quarter" idx="1"/>
          </p:nvPr>
        </p:nvSpPr>
        <p:spPr>
          <a:xfrm>
            <a:off x="393538" y="1617562"/>
            <a:ext cx="8521861" cy="4478438"/>
          </a:xfrm>
        </p:spPr>
        <p:txBody>
          <a:bodyPr>
            <a:normAutofit/>
          </a:bodyPr>
          <a:lstStyle/>
          <a:p>
            <a:pPr marL="0" indent="0" algn="just">
              <a:buNone/>
            </a:pPr>
            <a:r>
              <a:rPr lang="en-US" dirty="0"/>
              <a:t> A sound appraisal technique should:</a:t>
            </a:r>
          </a:p>
          <a:p>
            <a:pPr lvl="1" algn="just">
              <a:buFont typeface="Wingdings" pitchFamily="2" charset="2"/>
              <a:buChar char="Ø"/>
            </a:pPr>
            <a:r>
              <a:rPr lang="en-US" sz="2600" dirty="0"/>
              <a:t>Consider all cashflows to determine profitability of projects.</a:t>
            </a:r>
          </a:p>
          <a:p>
            <a:pPr lvl="1" algn="just">
              <a:buFont typeface="Wingdings" pitchFamily="2" charset="2"/>
              <a:buChar char="Ø"/>
            </a:pPr>
            <a:r>
              <a:rPr lang="en-US" sz="2600" dirty="0"/>
              <a:t>Provide a way of separating good and bad projects.</a:t>
            </a:r>
          </a:p>
          <a:p>
            <a:pPr lvl="1" algn="just">
              <a:buFont typeface="Wingdings" pitchFamily="2" charset="2"/>
              <a:buChar char="Ø"/>
            </a:pPr>
            <a:r>
              <a:rPr lang="en-US" sz="2600" dirty="0"/>
              <a:t>Rank ventures according to their viability.</a:t>
            </a:r>
          </a:p>
          <a:p>
            <a:pPr lvl="1" algn="just">
              <a:buFont typeface="Wingdings" pitchFamily="2" charset="2"/>
              <a:buChar char="Ø"/>
            </a:pPr>
            <a:r>
              <a:rPr lang="en-US" sz="2600" dirty="0"/>
              <a:t>Rank a venture that brings in return earlier and in large lumpsums first than a venture bringing in late and less inflows over the same period.</a:t>
            </a:r>
          </a:p>
          <a:p>
            <a:pPr lvl="1" algn="just">
              <a:buFont typeface="Wingdings" pitchFamily="2" charset="2"/>
              <a:buChar char="Ø"/>
            </a:pPr>
            <a:r>
              <a:rPr lang="en-US" sz="2600" dirty="0"/>
              <a:t>Help to choose the project that maximizes shareholders wealth among mutually exclusive projects.</a:t>
            </a:r>
          </a:p>
          <a:p>
            <a:pPr marL="457200" lvl="1" indent="0" algn="just">
              <a:buNone/>
            </a:pPr>
            <a:endParaRPr lang="en-US" sz="2600" dirty="0"/>
          </a:p>
          <a:p>
            <a:pPr lvl="1" algn="just">
              <a:buFont typeface="Wingdings" pitchFamily="2" charset="2"/>
              <a:buChar char="Ø"/>
            </a:pPr>
            <a:endParaRPr lang="en-US" sz="2600" dirty="0"/>
          </a:p>
          <a:p>
            <a:pPr marL="0" indent="0" algn="just">
              <a:buNone/>
            </a:pPr>
            <a:endParaRPr lang="en-US" sz="2600" dirty="0"/>
          </a:p>
        </p:txBody>
      </p:sp>
      <p:sp>
        <p:nvSpPr>
          <p:cNvPr id="4" name="TextBox 3">
            <a:extLst>
              <a:ext uri="{FF2B5EF4-FFF2-40B4-BE49-F238E27FC236}">
                <a16:creationId xmlns:a16="http://schemas.microsoft.com/office/drawing/2014/main" id="{15C5CAB5-7FD9-2F4A-8528-E225E84AF13C}"/>
              </a:ext>
            </a:extLst>
          </p:cNvPr>
          <p:cNvSpPr txBox="1"/>
          <p:nvPr/>
        </p:nvSpPr>
        <p:spPr>
          <a:xfrm>
            <a:off x="532434" y="439838"/>
            <a:ext cx="1967697" cy="612400"/>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2762218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12775" y="606798"/>
            <a:ext cx="8153400" cy="886336"/>
          </a:xfrm>
        </p:spPr>
        <p:txBody>
          <a:bodyPr>
            <a:normAutofit fontScale="90000"/>
          </a:bodyPr>
          <a:lstStyle/>
          <a:p>
            <a:br>
              <a:rPr lang="en-GB" b="1" dirty="0">
                <a:solidFill>
                  <a:schemeClr val="accent5">
                    <a:lumMod val="75000"/>
                  </a:schemeClr>
                </a:solidFill>
              </a:rPr>
            </a:br>
            <a:r>
              <a:rPr lang="en-GB" dirty="0">
                <a:solidFill>
                  <a:schemeClr val="accent5">
                    <a:lumMod val="75000"/>
                  </a:schemeClr>
                </a:solidFill>
              </a:rPr>
              <a:t>Evaluation</a:t>
            </a:r>
            <a:r>
              <a:rPr lang="en-GB" b="1" dirty="0">
                <a:solidFill>
                  <a:schemeClr val="accent5">
                    <a:lumMod val="75000"/>
                  </a:schemeClr>
                </a:solidFill>
              </a:rPr>
              <a:t> Criteria</a:t>
            </a:r>
            <a:endParaRPr lang="en-US" b="1" dirty="0">
              <a:solidFill>
                <a:schemeClr val="accent5">
                  <a:lumMod val="75000"/>
                </a:schemeClr>
              </a:solidFill>
            </a:endParaRPr>
          </a:p>
        </p:txBody>
      </p:sp>
      <p:sp>
        <p:nvSpPr>
          <p:cNvPr id="25603" name="Rectangle 3"/>
          <p:cNvSpPr>
            <a:spLocks noGrp="1" noChangeArrowheads="1"/>
          </p:cNvSpPr>
          <p:nvPr>
            <p:ph sz="quarter" idx="1"/>
          </p:nvPr>
        </p:nvSpPr>
        <p:spPr>
          <a:xfrm>
            <a:off x="612775" y="1660094"/>
            <a:ext cx="8153400" cy="4435906"/>
          </a:xfrm>
        </p:spPr>
        <p:txBody>
          <a:bodyPr/>
          <a:lstStyle/>
          <a:p>
            <a:pPr marL="0" indent="0">
              <a:buNone/>
              <a:defRPr/>
            </a:pPr>
            <a:r>
              <a:rPr lang="en-GB" dirty="0"/>
              <a:t> 1. </a:t>
            </a:r>
            <a:r>
              <a:rPr lang="en-GB" b="1" i="1" dirty="0"/>
              <a:t>Non-discounted Cash Flow Criteria</a:t>
            </a:r>
            <a:endParaRPr lang="en-GB" dirty="0"/>
          </a:p>
          <a:p>
            <a:pPr lvl="1">
              <a:defRPr/>
            </a:pPr>
            <a:r>
              <a:rPr lang="en-GB" dirty="0"/>
              <a:t>  Payback Period (PB)</a:t>
            </a:r>
          </a:p>
          <a:p>
            <a:pPr lvl="1">
              <a:defRPr/>
            </a:pPr>
            <a:r>
              <a:rPr lang="en-GB" dirty="0"/>
              <a:t>  Accounting Rate of Return (ARR)</a:t>
            </a:r>
          </a:p>
          <a:p>
            <a:pPr marL="0" indent="0">
              <a:buNone/>
              <a:defRPr/>
            </a:pPr>
            <a:r>
              <a:rPr lang="en-GB" b="1" i="1" dirty="0"/>
              <a:t> 2.Discounted Cash Flow (DCF) Criteria</a:t>
            </a:r>
            <a:endParaRPr lang="en-GB" dirty="0"/>
          </a:p>
          <a:p>
            <a:pPr lvl="1">
              <a:defRPr/>
            </a:pPr>
            <a:r>
              <a:rPr lang="en-GB" dirty="0"/>
              <a:t>  Net Present Value (NPV)</a:t>
            </a:r>
          </a:p>
          <a:p>
            <a:pPr lvl="1">
              <a:defRPr/>
            </a:pPr>
            <a:r>
              <a:rPr lang="en-GB" dirty="0"/>
              <a:t>  Internal Rate of Return (IRR)</a:t>
            </a:r>
          </a:p>
          <a:p>
            <a:pPr lvl="1">
              <a:defRPr/>
            </a:pPr>
            <a:r>
              <a:rPr lang="en-GB" dirty="0"/>
              <a:t>  Profitability Index (PI)</a:t>
            </a:r>
          </a:p>
          <a:p>
            <a:pPr marL="0" indent="0">
              <a:buFont typeface="Wingdings" pitchFamily="2" charset="2"/>
              <a:buNone/>
              <a:defRPr/>
            </a:pPr>
            <a:r>
              <a:rPr lang="en-GB" dirty="0"/>
              <a:t> </a:t>
            </a:r>
            <a:endParaRPr lang="en-US" dirty="0"/>
          </a:p>
        </p:txBody>
      </p:sp>
      <p:sp>
        <p:nvSpPr>
          <p:cNvPr id="4" name="TextBox 3">
            <a:extLst>
              <a:ext uri="{FF2B5EF4-FFF2-40B4-BE49-F238E27FC236}">
                <a16:creationId xmlns:a16="http://schemas.microsoft.com/office/drawing/2014/main" id="{9EF8F77D-FFFE-DE44-A772-D42562A90AC3}"/>
              </a:ext>
            </a:extLst>
          </p:cNvPr>
          <p:cNvSpPr txBox="1"/>
          <p:nvPr/>
        </p:nvSpPr>
        <p:spPr>
          <a:xfrm>
            <a:off x="532434" y="439838"/>
            <a:ext cx="1967697" cy="612400"/>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722186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532434" y="971550"/>
            <a:ext cx="8233741" cy="400049"/>
          </a:xfrm>
        </p:spPr>
        <p:txBody>
          <a:bodyPr>
            <a:normAutofit fontScale="90000"/>
          </a:bodyPr>
          <a:lstStyle/>
          <a:p>
            <a:r>
              <a:rPr lang="en-GB" b="1" dirty="0">
                <a:solidFill>
                  <a:schemeClr val="accent5">
                    <a:lumMod val="75000"/>
                  </a:schemeClr>
                </a:solidFill>
              </a:rPr>
              <a:t>PAYBACK (Constant cash flows)</a:t>
            </a:r>
            <a:endParaRPr lang="en-US" b="1" dirty="0">
              <a:solidFill>
                <a:schemeClr val="accent5">
                  <a:lumMod val="75000"/>
                </a:schemeClr>
              </a:solidFill>
            </a:endParaRPr>
          </a:p>
        </p:txBody>
      </p:sp>
      <p:sp>
        <p:nvSpPr>
          <p:cNvPr id="4100" name="Rectangle 3"/>
          <p:cNvSpPr>
            <a:spLocks noGrp="1" noChangeArrowheads="1"/>
          </p:cNvSpPr>
          <p:nvPr>
            <p:ph sz="quarter" idx="1"/>
          </p:nvPr>
        </p:nvSpPr>
        <p:spPr>
          <a:xfrm>
            <a:off x="300942" y="1759352"/>
            <a:ext cx="8690658" cy="4870047"/>
          </a:xfrm>
        </p:spPr>
        <p:txBody>
          <a:bodyPr/>
          <a:lstStyle/>
          <a:p>
            <a:pPr algn="just"/>
            <a:r>
              <a:rPr lang="en-GB" sz="2600" b="1" dirty="0"/>
              <a:t>Payback </a:t>
            </a:r>
            <a:r>
              <a:rPr lang="en-GB" sz="2600" dirty="0"/>
              <a:t>is the number of years required to recover the original cash outlay invested in a project. </a:t>
            </a:r>
          </a:p>
          <a:p>
            <a:pPr algn="just"/>
            <a:r>
              <a:rPr lang="en-GB" sz="2600" dirty="0"/>
              <a:t>If the project generates </a:t>
            </a:r>
            <a:r>
              <a:rPr lang="en-GB" sz="2600" b="1" dirty="0"/>
              <a:t>constant annual cash inflows</a:t>
            </a:r>
            <a:r>
              <a:rPr lang="en-GB" sz="2600" dirty="0"/>
              <a:t>, the payback period can be computed by dividing cash outlay by the annual cash inflow. That is:</a:t>
            </a:r>
          </a:p>
          <a:p>
            <a:pPr algn="just"/>
            <a:endParaRPr lang="en-GB" sz="2600" dirty="0"/>
          </a:p>
          <a:p>
            <a:pPr algn="just"/>
            <a:endParaRPr lang="en-GB" sz="2600" dirty="0"/>
          </a:p>
          <a:p>
            <a:pPr algn="just"/>
            <a:endParaRPr lang="en-US" sz="2600" dirty="0"/>
          </a:p>
        </p:txBody>
      </p:sp>
      <p:sp>
        <p:nvSpPr>
          <p:cNvPr id="1029" name="Rectangle 5"/>
          <p:cNvSpPr>
            <a:spLocks noChangeArrowheads="1"/>
          </p:cNvSpPr>
          <p:nvPr/>
        </p:nvSpPr>
        <p:spPr bwMode="auto">
          <a:xfrm>
            <a:off x="0" y="3257550"/>
            <a:ext cx="9144000" cy="0"/>
          </a:xfrm>
          <a:prstGeom prst="rect">
            <a:avLst/>
          </a:prstGeom>
          <a:noFill/>
          <a:ln w="9525">
            <a:noFill/>
            <a:miter lim="800000"/>
            <a:headEnd/>
            <a:tailEnd/>
          </a:ln>
        </p:spPr>
        <p:txBody>
          <a:bodyPr wrap="none" anchor="ctr">
            <a:spAutoFit/>
          </a:bodyPr>
          <a:lstStyle/>
          <a:p>
            <a:endParaRPr lang="en-US" dirty="0"/>
          </a:p>
        </p:txBody>
      </p:sp>
      <p:graphicFrame>
        <p:nvGraphicFramePr>
          <p:cNvPr id="4098" name="Object 2"/>
          <p:cNvGraphicFramePr>
            <a:graphicFrameLocks noChangeAspect="1"/>
          </p:cNvGraphicFramePr>
          <p:nvPr>
            <p:extLst>
              <p:ext uri="{D42A27DB-BD31-4B8C-83A1-F6EECF244321}">
                <p14:modId xmlns:p14="http://schemas.microsoft.com/office/powerpoint/2010/main" val="4207046782"/>
              </p:ext>
            </p:extLst>
          </p:nvPr>
        </p:nvGraphicFramePr>
        <p:xfrm>
          <a:off x="1611775" y="3900691"/>
          <a:ext cx="5257800" cy="865188"/>
        </p:xfrm>
        <a:graphic>
          <a:graphicData uri="http://schemas.openxmlformats.org/presentationml/2006/ole">
            <mc:AlternateContent xmlns:mc="http://schemas.openxmlformats.org/markup-compatibility/2006">
              <mc:Choice xmlns:v="urn:schemas-microsoft-com:vml" Requires="v">
                <p:oleObj spid="_x0000_s1131" name="Equation" r:id="rId3" imgW="1981200" imgH="342900" progId="Equation.3">
                  <p:embed/>
                </p:oleObj>
              </mc:Choice>
              <mc:Fallback>
                <p:oleObj name="Equation" r:id="rId3" imgW="1981200" imgH="342900" progId="Equation.3">
                  <p:embed/>
                  <p:pic>
                    <p:nvPicPr>
                      <p:cNvPr id="40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1775" y="3900691"/>
                        <a:ext cx="5257800" cy="865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a:extLst>
              <a:ext uri="{FF2B5EF4-FFF2-40B4-BE49-F238E27FC236}">
                <a16:creationId xmlns:a16="http://schemas.microsoft.com/office/drawing/2014/main" id="{439A5476-0FC1-F543-8F2D-79EB492A7E7B}"/>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2390643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706055" y="839886"/>
            <a:ext cx="8060119" cy="379313"/>
          </a:xfrm>
        </p:spPr>
        <p:txBody>
          <a:bodyPr>
            <a:normAutofit fontScale="90000"/>
          </a:bodyPr>
          <a:lstStyle/>
          <a:p>
            <a:br>
              <a:rPr lang="en-US" b="1" dirty="0">
                <a:solidFill>
                  <a:schemeClr val="accent5">
                    <a:lumMod val="75000"/>
                  </a:schemeClr>
                </a:solidFill>
              </a:rPr>
            </a:br>
            <a:r>
              <a:rPr lang="en-US" b="1" dirty="0">
                <a:solidFill>
                  <a:schemeClr val="accent5">
                    <a:lumMod val="75000"/>
                  </a:schemeClr>
                </a:solidFill>
              </a:rPr>
              <a:t>Example</a:t>
            </a:r>
          </a:p>
        </p:txBody>
      </p:sp>
      <p:sp>
        <p:nvSpPr>
          <p:cNvPr id="5124" name="Content Placeholder 2"/>
          <p:cNvSpPr>
            <a:spLocks noGrp="1"/>
          </p:cNvSpPr>
          <p:nvPr>
            <p:ph sz="quarter" idx="1"/>
          </p:nvPr>
        </p:nvSpPr>
        <p:spPr>
          <a:xfrm>
            <a:off x="532434" y="1736202"/>
            <a:ext cx="8233741" cy="4359797"/>
          </a:xfrm>
        </p:spPr>
        <p:txBody>
          <a:bodyPr/>
          <a:lstStyle/>
          <a:p>
            <a:pPr algn="just"/>
            <a:r>
              <a:rPr lang="en-GB" sz="3200" dirty="0"/>
              <a:t>Assume that a project requires an outlay of </a:t>
            </a:r>
            <a:r>
              <a:rPr lang="en-GB" sz="3200" dirty="0" err="1"/>
              <a:t>sh</a:t>
            </a:r>
            <a:r>
              <a:rPr lang="en-GB" sz="3200" dirty="0"/>
              <a:t> 50,000 and yields annual cash inflow of </a:t>
            </a:r>
            <a:r>
              <a:rPr lang="en-GB" sz="3200" dirty="0" err="1"/>
              <a:t>sh</a:t>
            </a:r>
            <a:r>
              <a:rPr lang="en-GB" sz="3200" dirty="0"/>
              <a:t> 12,500 for 7 years. The payback period for the project is:	</a:t>
            </a:r>
            <a:endParaRPr lang="en-US" dirty="0"/>
          </a:p>
        </p:txBody>
      </p:sp>
      <mc:AlternateContent xmlns:mc="http://schemas.openxmlformats.org/markup-compatibility/2006" xmlns:a14="http://schemas.microsoft.com/office/drawing/2010/main">
        <mc:Choice Requires="a14">
          <p:sp>
            <p:nvSpPr>
              <p:cNvPr id="5122" name="Object 3"/>
              <p:cNvSpPr txBox="1"/>
              <p:nvPr/>
            </p:nvSpPr>
            <p:spPr bwMode="auto">
              <a:xfrm>
                <a:off x="2819400" y="3886200"/>
                <a:ext cx="3886200" cy="914400"/>
              </a:xfrm>
              <a:prstGeom prst="rect">
                <a:avLst/>
              </a:prstGeom>
              <a:noFill/>
              <a:extLst/>
            </p:spPr>
            <p:txBody>
              <a:bodyPr>
                <a:normAutofit/>
              </a:bodyPr>
              <a:lstStyle/>
              <a:p>
                <a:pPr/>
                <a14:m>
                  <m:oMathPara xmlns:m="http://schemas.openxmlformats.org/officeDocument/2006/math">
                    <m:oMathParaPr>
                      <m:jc m:val="left"/>
                    </m:oMathParaPr>
                    <m:oMath xmlns:m="http://schemas.openxmlformats.org/officeDocument/2006/math">
                      <m:r>
                        <m:rPr>
                          <m:nor/>
                        </m:rPr>
                        <a:rPr lang="en-GB" i="0">
                          <a:solidFill>
                            <a:srgbClr val="000000"/>
                          </a:solidFill>
                          <a:latin typeface="Cambria Math" panose="02040503050406030204" pitchFamily="18" charset="0"/>
                        </a:rPr>
                        <m:t>PB</m:t>
                      </m:r>
                      <m:r>
                        <a:rPr lang="en-GB" i="1">
                          <a:solidFill>
                            <a:srgbClr val="000000"/>
                          </a:solidFill>
                          <a:latin typeface="Cambria Math" panose="02040503050406030204" pitchFamily="18" charset="0"/>
                        </a:rPr>
                        <m:t>=</m:t>
                      </m:r>
                      <m:f>
                        <m:fPr>
                          <m:ctrlPr>
                            <a:rPr lang="en-GB" i="1">
                              <a:solidFill>
                                <a:srgbClr val="000000"/>
                              </a:solidFill>
                              <a:latin typeface="Cambria Math" panose="02040503050406030204" pitchFamily="18" charset="0"/>
                            </a:rPr>
                          </m:ctrlPr>
                        </m:fPr>
                        <m:num>
                          <m:r>
                            <m:rPr>
                              <m:nor/>
                            </m:rPr>
                            <a:rPr lang="en-GB" i="0">
                              <a:solidFill>
                                <a:srgbClr val="000000"/>
                              </a:solidFill>
                              <a:latin typeface="Cambria Math" panose="02040503050406030204" pitchFamily="18" charset="0"/>
                            </a:rPr>
                            <m:t>s</m:t>
                          </m:r>
                          <m:r>
                            <m:rPr>
                              <m:nor/>
                            </m:rPr>
                            <a:rPr lang="en-GB" b="0" i="0" smtClean="0">
                              <a:solidFill>
                                <a:srgbClr val="000000"/>
                              </a:solidFill>
                              <a:latin typeface="Cambria Math" panose="02040503050406030204" pitchFamily="18" charset="0"/>
                            </a:rPr>
                            <m:t>h</m:t>
                          </m:r>
                          <m:r>
                            <m:rPr>
                              <m:nor/>
                            </m:rPr>
                            <a:rPr lang="en-GB" i="0">
                              <a:solidFill>
                                <a:srgbClr val="000000"/>
                              </a:solidFill>
                              <a:latin typeface="Cambria Math" panose="02040503050406030204" pitchFamily="18" charset="0"/>
                            </a:rPr>
                            <m:t> 50,000</m:t>
                          </m:r>
                        </m:num>
                        <m:den>
                          <m:r>
                            <m:rPr>
                              <m:nor/>
                            </m:rPr>
                            <a:rPr lang="en-GB" b="0" i="0" smtClean="0">
                              <a:solidFill>
                                <a:srgbClr val="000000"/>
                              </a:solidFill>
                              <a:latin typeface="Cambria Math" panose="02040503050406030204" pitchFamily="18" charset="0"/>
                            </a:rPr>
                            <m:t>sh</m:t>
                          </m:r>
                          <m:r>
                            <m:rPr>
                              <m:nor/>
                            </m:rPr>
                            <a:rPr lang="en-GB" i="0">
                              <a:solidFill>
                                <a:srgbClr val="000000"/>
                              </a:solidFill>
                              <a:latin typeface="Cambria Math" panose="02040503050406030204" pitchFamily="18" charset="0"/>
                            </a:rPr>
                            <m:t> 12,</m:t>
                          </m:r>
                          <m:r>
                            <m:rPr>
                              <m:nor/>
                            </m:rPr>
                            <a:rPr lang="en-GB" b="0" i="0" smtClean="0">
                              <a:solidFill>
                                <a:srgbClr val="000000"/>
                              </a:solidFill>
                              <a:latin typeface="Cambria Math" panose="02040503050406030204" pitchFamily="18" charset="0"/>
                            </a:rPr>
                            <m:t>5</m:t>
                          </m:r>
                          <m:r>
                            <m:rPr>
                              <m:nor/>
                            </m:rPr>
                            <a:rPr lang="en-GB" i="0">
                              <a:solidFill>
                                <a:srgbClr val="000000"/>
                              </a:solidFill>
                              <a:latin typeface="Cambria Math" panose="02040503050406030204" pitchFamily="18" charset="0"/>
                            </a:rPr>
                            <m:t>00</m:t>
                          </m:r>
                        </m:den>
                      </m:f>
                      <m:r>
                        <a:rPr lang="en-GB" i="1">
                          <a:solidFill>
                            <a:srgbClr val="000000"/>
                          </a:solidFill>
                          <a:latin typeface="Cambria Math" panose="02040503050406030204" pitchFamily="18" charset="0"/>
                        </a:rPr>
                        <m:t>=4</m:t>
                      </m:r>
                      <m:r>
                        <m:rPr>
                          <m:nor/>
                        </m:rPr>
                        <a:rPr lang="en-GB" i="0">
                          <a:solidFill>
                            <a:srgbClr val="000000"/>
                          </a:solidFill>
                          <a:latin typeface="Cambria Math" panose="02040503050406030204" pitchFamily="18" charset="0"/>
                        </a:rPr>
                        <m:t> </m:t>
                      </m:r>
                      <m:r>
                        <m:rPr>
                          <m:nor/>
                        </m:rPr>
                        <a:rPr lang="en-GB" i="0">
                          <a:solidFill>
                            <a:srgbClr val="000000"/>
                          </a:solidFill>
                          <a:latin typeface="Cambria Math" panose="02040503050406030204" pitchFamily="18" charset="0"/>
                        </a:rPr>
                        <m:t>years</m:t>
                      </m:r>
                    </m:oMath>
                  </m:oMathPara>
                </a14:m>
                <a:endParaRPr lang="en-GB" dirty="0"/>
              </a:p>
            </p:txBody>
          </p:sp>
        </mc:Choice>
        <mc:Fallback xmlns="">
          <p:sp>
            <p:nvSpPr>
              <p:cNvPr id="5122" name="Object 3"/>
              <p:cNvSpPr txBox="1">
                <a:spLocks noRot="1" noChangeAspect="1" noMove="1" noResize="1" noEditPoints="1" noAdjustHandles="1" noChangeArrowheads="1" noChangeShapeType="1" noTextEdit="1"/>
              </p:cNvSpPr>
              <p:nvPr/>
            </p:nvSpPr>
            <p:spPr bwMode="auto">
              <a:xfrm>
                <a:off x="2819400" y="3886200"/>
                <a:ext cx="3886200" cy="914400"/>
              </a:xfrm>
              <a:prstGeom prst="rect">
                <a:avLst/>
              </a:prstGeom>
              <a:blipFill>
                <a:blip r:embed="rId2"/>
                <a:stretch>
                  <a:fillRect/>
                </a:stretch>
              </a:blipFill>
              <a:extLst/>
            </p:spPr>
            <p:txBody>
              <a:bodyPr/>
              <a:lstStyle/>
              <a:p>
                <a:r>
                  <a:rPr lang="en-GB">
                    <a:noFill/>
                  </a:rPr>
                  <a:t> </a:t>
                </a:r>
              </a:p>
            </p:txBody>
          </p:sp>
        </mc:Fallback>
      </mc:AlternateContent>
      <p:sp>
        <p:nvSpPr>
          <p:cNvPr id="5" name="TextBox 4">
            <a:extLst>
              <a:ext uri="{FF2B5EF4-FFF2-40B4-BE49-F238E27FC236}">
                <a16:creationId xmlns:a16="http://schemas.microsoft.com/office/drawing/2014/main" id="{AE3AD407-ED75-0B4A-B3BF-CA9675139ECC}"/>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3470162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532434" y="971216"/>
            <a:ext cx="8233741" cy="555584"/>
          </a:xfrm>
        </p:spPr>
        <p:txBody>
          <a:bodyPr>
            <a:normAutofit fontScale="90000"/>
          </a:bodyPr>
          <a:lstStyle/>
          <a:p>
            <a:r>
              <a:rPr lang="en-US" b="1" dirty="0">
                <a:solidFill>
                  <a:schemeClr val="accent5">
                    <a:lumMod val="75000"/>
                  </a:schemeClr>
                </a:solidFill>
              </a:rPr>
              <a:t>Content</a:t>
            </a:r>
          </a:p>
        </p:txBody>
      </p:sp>
      <p:sp>
        <p:nvSpPr>
          <p:cNvPr id="18435" name="Rectangle 3"/>
          <p:cNvSpPr>
            <a:spLocks noGrp="1" noChangeArrowheads="1"/>
          </p:cNvSpPr>
          <p:nvPr>
            <p:ph sz="quarter" idx="1"/>
          </p:nvPr>
        </p:nvSpPr>
        <p:spPr>
          <a:xfrm>
            <a:off x="612775" y="1600200"/>
            <a:ext cx="8153400" cy="4495800"/>
          </a:xfrm>
        </p:spPr>
        <p:txBody>
          <a:bodyPr/>
          <a:lstStyle/>
          <a:p>
            <a:pPr algn="just"/>
            <a:r>
              <a:rPr lang="en-US" dirty="0"/>
              <a:t>N</a:t>
            </a:r>
            <a:r>
              <a:rPr lang="en-US" sz="2800" dirty="0"/>
              <a:t>ature and importance of investment decisions</a:t>
            </a:r>
          </a:p>
          <a:p>
            <a:pPr lvl="0" algn="just"/>
            <a:r>
              <a:rPr lang="en-US" dirty="0"/>
              <a:t>Capital budgeting definition</a:t>
            </a:r>
            <a:endParaRPr lang="en-GB" sz="2800" dirty="0"/>
          </a:p>
          <a:p>
            <a:pPr lvl="0" algn="just"/>
            <a:r>
              <a:rPr lang="en-US" dirty="0"/>
              <a:t>C</a:t>
            </a:r>
            <a:r>
              <a:rPr lang="en-US" sz="2800" dirty="0"/>
              <a:t>ash flow components and computation of cash flows</a:t>
            </a:r>
            <a:endParaRPr lang="en-GB" sz="2800" dirty="0"/>
          </a:p>
          <a:p>
            <a:pPr lvl="0" algn="just"/>
            <a:r>
              <a:rPr lang="en-US" dirty="0"/>
              <a:t>Discounting and non-discounting c</a:t>
            </a:r>
            <a:r>
              <a:rPr lang="en-US" sz="2800" dirty="0"/>
              <a:t>apital budgeting techniques.</a:t>
            </a:r>
            <a:endParaRPr lang="en-GB" sz="2800" dirty="0"/>
          </a:p>
          <a:p>
            <a:pPr lvl="0" algn="just"/>
            <a:r>
              <a:rPr lang="en-US" sz="2800" dirty="0"/>
              <a:t>Evaluating projects and ranking them based on the budgeting techniques. </a:t>
            </a:r>
            <a:endParaRPr lang="en-GB" sz="2800" dirty="0"/>
          </a:p>
        </p:txBody>
      </p:sp>
      <p:sp>
        <p:nvSpPr>
          <p:cNvPr id="5" name="TextBox 4">
            <a:extLst>
              <a:ext uri="{FF2B5EF4-FFF2-40B4-BE49-F238E27FC236}">
                <a16:creationId xmlns:a16="http://schemas.microsoft.com/office/drawing/2014/main" id="{695343C7-8349-AC45-9278-FCC47F2CF360}"/>
              </a:ext>
            </a:extLst>
          </p:cNvPr>
          <p:cNvSpPr txBox="1"/>
          <p:nvPr/>
        </p:nvSpPr>
        <p:spPr>
          <a:xfrm>
            <a:off x="532434" y="439838"/>
            <a:ext cx="1967697" cy="612400"/>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1549907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36575" y="833377"/>
            <a:ext cx="8229600" cy="613457"/>
          </a:xfrm>
        </p:spPr>
        <p:txBody>
          <a:bodyPr>
            <a:normAutofit fontScale="90000"/>
          </a:bodyPr>
          <a:lstStyle/>
          <a:p>
            <a:r>
              <a:rPr lang="en-GB" b="1" dirty="0">
                <a:solidFill>
                  <a:schemeClr val="accent5">
                    <a:lumMod val="75000"/>
                  </a:schemeClr>
                </a:solidFill>
              </a:rPr>
              <a:t>PAYBACK (uneven cash flows)</a:t>
            </a:r>
            <a:endParaRPr lang="en-US" b="1" dirty="0">
              <a:solidFill>
                <a:schemeClr val="accent5">
                  <a:lumMod val="75000"/>
                </a:schemeClr>
              </a:solidFill>
            </a:endParaRPr>
          </a:p>
        </p:txBody>
      </p:sp>
      <p:sp>
        <p:nvSpPr>
          <p:cNvPr id="39939" name="Rectangle 3"/>
          <p:cNvSpPr>
            <a:spLocks noGrp="1" noChangeArrowheads="1"/>
          </p:cNvSpPr>
          <p:nvPr>
            <p:ph sz="quarter" idx="1"/>
          </p:nvPr>
        </p:nvSpPr>
        <p:spPr>
          <a:xfrm>
            <a:off x="457200" y="1600200"/>
            <a:ext cx="8229600" cy="4953000"/>
          </a:xfrm>
        </p:spPr>
        <p:txBody>
          <a:bodyPr>
            <a:normAutofit/>
          </a:bodyPr>
          <a:lstStyle/>
          <a:p>
            <a:pPr marL="0" indent="0" algn="just">
              <a:buNone/>
            </a:pPr>
            <a:r>
              <a:rPr lang="en-GB" b="1" dirty="0"/>
              <a:t>Unequal cash flows</a:t>
            </a:r>
            <a:r>
              <a:rPr lang="en-GB" dirty="0"/>
              <a:t> In case of unequal cash inflows, the payback period can be found out by adding up the cash inflows until the total is equal to the initial cash outlay.</a:t>
            </a:r>
            <a:r>
              <a:rPr lang="en-US" dirty="0"/>
              <a:t> </a:t>
            </a:r>
          </a:p>
          <a:p>
            <a:pPr marL="0" indent="0" algn="just">
              <a:buNone/>
            </a:pPr>
            <a:r>
              <a:rPr lang="en-US" b="1" dirty="0"/>
              <a:t>Formula:</a:t>
            </a:r>
          </a:p>
          <a:p>
            <a:pPr marL="0" indent="0" algn="just">
              <a:buNone/>
            </a:pPr>
            <a:endParaRPr lang="en-US" dirty="0"/>
          </a:p>
          <a:p>
            <a:pPr marL="0" indent="0" algn="just">
              <a:buNone/>
            </a:pPr>
            <a:endParaRPr lang="en-US" b="1" dirty="0"/>
          </a:p>
        </p:txBody>
      </p:sp>
      <p:sp>
        <p:nvSpPr>
          <p:cNvPr id="5" name="TextBox 4">
            <a:extLst>
              <a:ext uri="{FF2B5EF4-FFF2-40B4-BE49-F238E27FC236}">
                <a16:creationId xmlns:a16="http://schemas.microsoft.com/office/drawing/2014/main" id="{617E3557-22CD-394B-A36A-0F663C004C3C}"/>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pic>
        <p:nvPicPr>
          <p:cNvPr id="2" name="Picture 1">
            <a:extLst>
              <a:ext uri="{FF2B5EF4-FFF2-40B4-BE49-F238E27FC236}">
                <a16:creationId xmlns:a16="http://schemas.microsoft.com/office/drawing/2014/main" id="{1A5D0910-581A-9B41-AB3A-42E460399D1A}"/>
              </a:ext>
            </a:extLst>
          </p:cNvPr>
          <p:cNvPicPr>
            <a:picLocks noChangeAspect="1"/>
          </p:cNvPicPr>
          <p:nvPr/>
        </p:nvPicPr>
        <p:blipFill>
          <a:blip r:embed="rId2"/>
          <a:stretch>
            <a:fillRect/>
          </a:stretch>
        </p:blipFill>
        <p:spPr>
          <a:xfrm>
            <a:off x="457200" y="4089997"/>
            <a:ext cx="7957596" cy="1167804"/>
          </a:xfrm>
          <a:prstGeom prst="rect">
            <a:avLst/>
          </a:prstGeom>
        </p:spPr>
      </p:pic>
    </p:spTree>
    <p:extLst>
      <p:ext uri="{BB962C8B-B14F-4D97-AF65-F5344CB8AC3E}">
        <p14:creationId xmlns:p14="http://schemas.microsoft.com/office/powerpoint/2010/main" val="671572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36575" y="833377"/>
            <a:ext cx="8229600" cy="613457"/>
          </a:xfrm>
        </p:spPr>
        <p:txBody>
          <a:bodyPr>
            <a:normAutofit fontScale="90000"/>
          </a:bodyPr>
          <a:lstStyle/>
          <a:p>
            <a:r>
              <a:rPr lang="en-GB" b="1" dirty="0">
                <a:solidFill>
                  <a:schemeClr val="accent5">
                    <a:lumMod val="75000"/>
                  </a:schemeClr>
                </a:solidFill>
              </a:rPr>
              <a:t>PAYBACK (uneven cash flows)</a:t>
            </a:r>
            <a:endParaRPr lang="en-US" b="1" dirty="0">
              <a:solidFill>
                <a:schemeClr val="accent5">
                  <a:lumMod val="75000"/>
                </a:schemeClr>
              </a:solidFill>
            </a:endParaRPr>
          </a:p>
        </p:txBody>
      </p:sp>
      <p:sp>
        <p:nvSpPr>
          <p:cNvPr id="39939" name="Rectangle 3"/>
          <p:cNvSpPr>
            <a:spLocks noGrp="1" noChangeArrowheads="1"/>
          </p:cNvSpPr>
          <p:nvPr>
            <p:ph sz="quarter" idx="1"/>
          </p:nvPr>
        </p:nvSpPr>
        <p:spPr>
          <a:xfrm>
            <a:off x="457200" y="1600200"/>
            <a:ext cx="8229600" cy="4953000"/>
          </a:xfrm>
        </p:spPr>
        <p:txBody>
          <a:bodyPr>
            <a:normAutofit/>
          </a:bodyPr>
          <a:lstStyle/>
          <a:p>
            <a:pPr marL="0" indent="0" algn="just">
              <a:buNone/>
            </a:pPr>
            <a:r>
              <a:rPr lang="en-GB" sz="2400" dirty="0"/>
              <a:t>A project requires a cash outlay of Kshs. 20,000 and generates cash inflows of Kshs.8,000;Kshs.7,000;Kshs.4,000; and Kshs.3,000 during the next 4 years. What is the project’s payback? </a:t>
            </a:r>
          </a:p>
          <a:p>
            <a:pPr marL="0" indent="0" algn="just">
              <a:buNone/>
            </a:pPr>
            <a:r>
              <a:rPr lang="en-GB" b="1" dirty="0"/>
              <a:t>Solution</a:t>
            </a:r>
          </a:p>
          <a:p>
            <a:pPr marL="0" indent="0" algn="just">
              <a:buNone/>
            </a:pPr>
            <a:endParaRPr lang="en-GB" b="1" dirty="0"/>
          </a:p>
        </p:txBody>
      </p:sp>
      <p:sp>
        <p:nvSpPr>
          <p:cNvPr id="5" name="TextBox 4">
            <a:extLst>
              <a:ext uri="{FF2B5EF4-FFF2-40B4-BE49-F238E27FC236}">
                <a16:creationId xmlns:a16="http://schemas.microsoft.com/office/drawing/2014/main" id="{617E3557-22CD-394B-A36A-0F663C004C3C}"/>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graphicFrame>
        <p:nvGraphicFramePr>
          <p:cNvPr id="3" name="Table 2">
            <a:extLst>
              <a:ext uri="{FF2B5EF4-FFF2-40B4-BE49-F238E27FC236}">
                <a16:creationId xmlns:a16="http://schemas.microsoft.com/office/drawing/2014/main" id="{FCDFAE36-F349-9440-A777-89751CFEEC7C}"/>
              </a:ext>
            </a:extLst>
          </p:cNvPr>
          <p:cNvGraphicFramePr>
            <a:graphicFrameLocks noGrp="1"/>
          </p:cNvGraphicFramePr>
          <p:nvPr>
            <p:extLst>
              <p:ext uri="{D42A27DB-BD31-4B8C-83A1-F6EECF244321}">
                <p14:modId xmlns:p14="http://schemas.microsoft.com/office/powerpoint/2010/main" val="1305236565"/>
              </p:ext>
            </p:extLst>
          </p:nvPr>
        </p:nvGraphicFramePr>
        <p:xfrm>
          <a:off x="457200" y="3270259"/>
          <a:ext cx="3963001" cy="2181875"/>
        </p:xfrm>
        <a:graphic>
          <a:graphicData uri="http://schemas.openxmlformats.org/drawingml/2006/table">
            <a:tbl>
              <a:tblPr>
                <a:tableStyleId>{5C22544A-7EE6-4342-B048-85BDC9FD1C3A}</a:tableStyleId>
              </a:tblPr>
              <a:tblGrid>
                <a:gridCol w="758142">
                  <a:extLst>
                    <a:ext uri="{9D8B030D-6E8A-4147-A177-3AD203B41FA5}">
                      <a16:colId xmlns:a16="http://schemas.microsoft.com/office/drawing/2014/main" val="1393558678"/>
                    </a:ext>
                  </a:extLst>
                </a:gridCol>
                <a:gridCol w="1369103">
                  <a:extLst>
                    <a:ext uri="{9D8B030D-6E8A-4147-A177-3AD203B41FA5}">
                      <a16:colId xmlns:a16="http://schemas.microsoft.com/office/drawing/2014/main" val="1965129831"/>
                    </a:ext>
                  </a:extLst>
                </a:gridCol>
                <a:gridCol w="1835756">
                  <a:extLst>
                    <a:ext uri="{9D8B030D-6E8A-4147-A177-3AD203B41FA5}">
                      <a16:colId xmlns:a16="http://schemas.microsoft.com/office/drawing/2014/main" val="588417057"/>
                    </a:ext>
                  </a:extLst>
                </a:gridCol>
              </a:tblGrid>
              <a:tr h="436375">
                <a:tc>
                  <a:txBody>
                    <a:bodyPr/>
                    <a:lstStyle/>
                    <a:p>
                      <a:pPr algn="r" fontAlgn="b"/>
                      <a:r>
                        <a:rPr lang="en-GB" sz="1200" b="1" u="none" strike="noStrike" dirty="0">
                          <a:effectLst/>
                        </a:rPr>
                        <a:t>Year</a:t>
                      </a:r>
                      <a:endParaRPr lang="en-GB"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GB" sz="1200" b="1" u="none" strike="noStrike" dirty="0">
                          <a:effectLst/>
                        </a:rPr>
                        <a:t>Cash inflow</a:t>
                      </a:r>
                      <a:endParaRPr lang="en-GB"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GB" sz="1200" b="1" u="none" strike="noStrike" dirty="0">
                          <a:effectLst/>
                        </a:rPr>
                        <a:t>Accumulated cash flow</a:t>
                      </a:r>
                      <a:endParaRPr lang="en-GB"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92803738"/>
                  </a:ext>
                </a:extLst>
              </a:tr>
              <a:tr h="436375">
                <a:tc>
                  <a:txBody>
                    <a:bodyPr/>
                    <a:lstStyle/>
                    <a:p>
                      <a:pPr algn="r" fontAlgn="b"/>
                      <a:r>
                        <a:rPr lang="en-KE" sz="1200" u="none" strike="noStrike">
                          <a:effectLst/>
                        </a:rPr>
                        <a:t>1</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8000</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8000</a:t>
                      </a:r>
                      <a:endParaRPr lang="en-KE"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23996203"/>
                  </a:ext>
                </a:extLst>
              </a:tr>
              <a:tr h="436375">
                <a:tc>
                  <a:txBody>
                    <a:bodyPr/>
                    <a:lstStyle/>
                    <a:p>
                      <a:pPr algn="r" fontAlgn="b"/>
                      <a:r>
                        <a:rPr lang="en-KE" sz="1200" u="none" strike="noStrike">
                          <a:effectLst/>
                        </a:rPr>
                        <a:t>2</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7000</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15000</a:t>
                      </a:r>
                      <a:endParaRPr lang="en-KE"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33391824"/>
                  </a:ext>
                </a:extLst>
              </a:tr>
              <a:tr h="436375">
                <a:tc>
                  <a:txBody>
                    <a:bodyPr/>
                    <a:lstStyle/>
                    <a:p>
                      <a:pPr algn="r" fontAlgn="b"/>
                      <a:r>
                        <a:rPr lang="en-KE" sz="1200" u="none" strike="noStrike">
                          <a:effectLst/>
                        </a:rPr>
                        <a:t>3</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4000</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19000</a:t>
                      </a:r>
                      <a:endParaRPr lang="en-KE"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92567874"/>
                  </a:ext>
                </a:extLst>
              </a:tr>
              <a:tr h="436375">
                <a:tc>
                  <a:txBody>
                    <a:bodyPr/>
                    <a:lstStyle/>
                    <a:p>
                      <a:pPr algn="r" fontAlgn="b"/>
                      <a:r>
                        <a:rPr lang="en-KE" sz="1200" u="none" strike="noStrike">
                          <a:effectLst/>
                        </a:rPr>
                        <a:t>4</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3000</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22000</a:t>
                      </a:r>
                      <a:endParaRPr lang="en-KE"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21608140"/>
                  </a:ext>
                </a:extLst>
              </a:tr>
            </a:tbl>
          </a:graphicData>
        </a:graphic>
      </p:graphicFrame>
      <p:pic>
        <p:nvPicPr>
          <p:cNvPr id="7" name="Picture 6">
            <a:extLst>
              <a:ext uri="{FF2B5EF4-FFF2-40B4-BE49-F238E27FC236}">
                <a16:creationId xmlns:a16="http://schemas.microsoft.com/office/drawing/2014/main" id="{D034DAF6-7E97-CC4C-A54A-CAAB03A7CBC7}"/>
              </a:ext>
            </a:extLst>
          </p:cNvPr>
          <p:cNvPicPr>
            <a:picLocks noChangeAspect="1"/>
          </p:cNvPicPr>
          <p:nvPr/>
        </p:nvPicPr>
        <p:blipFill>
          <a:blip r:embed="rId2"/>
          <a:stretch>
            <a:fillRect/>
          </a:stretch>
        </p:blipFill>
        <p:spPr>
          <a:xfrm>
            <a:off x="4723801" y="4193124"/>
            <a:ext cx="4088674" cy="1386332"/>
          </a:xfrm>
          <a:prstGeom prst="rect">
            <a:avLst/>
          </a:prstGeom>
        </p:spPr>
      </p:pic>
    </p:spTree>
    <p:extLst>
      <p:ext uri="{BB962C8B-B14F-4D97-AF65-F5344CB8AC3E}">
        <p14:creationId xmlns:p14="http://schemas.microsoft.com/office/powerpoint/2010/main" val="3415963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a:spLocks noGrp="1"/>
          </p:cNvSpPr>
          <p:nvPr>
            <p:ph sz="quarter" idx="1"/>
          </p:nvPr>
        </p:nvSpPr>
        <p:spPr>
          <a:xfrm>
            <a:off x="324091" y="1250066"/>
            <a:ext cx="8438909" cy="4845934"/>
          </a:xfrm>
        </p:spPr>
        <p:txBody>
          <a:bodyPr/>
          <a:lstStyle/>
          <a:p>
            <a:pPr>
              <a:buFont typeface="Wingdings" pitchFamily="2" charset="2"/>
              <a:buNone/>
            </a:pPr>
            <a:r>
              <a:rPr lang="en-US" sz="2400" dirty="0"/>
              <a:t>    What is the PBP for a project that costs Sh.80,000 and  yields the following cash inflows for 5 years:</a:t>
            </a:r>
          </a:p>
          <a:p>
            <a:pPr>
              <a:buFont typeface="Wingdings" pitchFamily="2" charset="2"/>
              <a:buNone/>
            </a:pPr>
            <a:endParaRPr lang="en-US" sz="2400" dirty="0"/>
          </a:p>
          <a:p>
            <a:pPr marL="0" indent="0">
              <a:buNone/>
            </a:pPr>
            <a:r>
              <a:rPr lang="en-US" sz="2400" b="1" dirty="0"/>
              <a:t>      Solution</a:t>
            </a:r>
          </a:p>
          <a:p>
            <a:endParaRPr lang="en-US" sz="2400" dirty="0"/>
          </a:p>
          <a:p>
            <a:endParaRPr lang="en-US" sz="2400" dirty="0"/>
          </a:p>
          <a:p>
            <a:endParaRPr lang="en-US" sz="2400" dirty="0"/>
          </a:p>
          <a:p>
            <a:endParaRPr lang="en-US" sz="2000" dirty="0"/>
          </a:p>
          <a:p>
            <a:r>
              <a:rPr lang="en-US" sz="2000" dirty="0"/>
              <a:t>The Sh.80,000 cost is recovered between year 4 and 5.  During year 5 (after year 4) Sh.5,000 is (80,000 – 75,000) is required out the total year 5 cash flows of 30,000. </a:t>
            </a:r>
          </a:p>
          <a:p>
            <a:r>
              <a:rPr lang="en-US" sz="2000" dirty="0"/>
              <a:t>Therefore the PBP = 	=</a:t>
            </a:r>
            <a:r>
              <a:rPr lang="en-US" sz="2000" b="1" dirty="0"/>
              <a:t>	4 years 2 Months</a:t>
            </a:r>
          </a:p>
          <a:p>
            <a:endParaRPr lang="en-US" sz="2000" dirty="0"/>
          </a:p>
        </p:txBody>
      </p:sp>
      <p:sp>
        <p:nvSpPr>
          <p:cNvPr id="3" name="TextBox 2">
            <a:extLst>
              <a:ext uri="{FF2B5EF4-FFF2-40B4-BE49-F238E27FC236}">
                <a16:creationId xmlns:a16="http://schemas.microsoft.com/office/drawing/2014/main" id="{307EC8C2-A8FD-A344-8ED1-C555F02C614A}"/>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graphicFrame>
        <p:nvGraphicFramePr>
          <p:cNvPr id="6" name="Table 5">
            <a:extLst>
              <a:ext uri="{FF2B5EF4-FFF2-40B4-BE49-F238E27FC236}">
                <a16:creationId xmlns:a16="http://schemas.microsoft.com/office/drawing/2014/main" id="{D350E20C-9EE6-C346-A40F-A3B0D1FB7576}"/>
              </a:ext>
            </a:extLst>
          </p:cNvPr>
          <p:cNvGraphicFramePr>
            <a:graphicFrameLocks noGrp="1"/>
          </p:cNvGraphicFramePr>
          <p:nvPr>
            <p:extLst>
              <p:ext uri="{D42A27DB-BD31-4B8C-83A1-F6EECF244321}">
                <p14:modId xmlns:p14="http://schemas.microsoft.com/office/powerpoint/2010/main" val="2553254220"/>
              </p:ext>
            </p:extLst>
          </p:nvPr>
        </p:nvGraphicFramePr>
        <p:xfrm>
          <a:off x="891250" y="1957952"/>
          <a:ext cx="6840636" cy="485594"/>
        </p:xfrm>
        <a:graphic>
          <a:graphicData uri="http://schemas.openxmlformats.org/drawingml/2006/table">
            <a:tbl>
              <a:tblPr>
                <a:tableStyleId>{7DF18680-E054-41AD-8BC1-D1AEF772440D}</a:tableStyleId>
              </a:tblPr>
              <a:tblGrid>
                <a:gridCol w="1140106">
                  <a:extLst>
                    <a:ext uri="{9D8B030D-6E8A-4147-A177-3AD203B41FA5}">
                      <a16:colId xmlns:a16="http://schemas.microsoft.com/office/drawing/2014/main" val="67109248"/>
                    </a:ext>
                  </a:extLst>
                </a:gridCol>
                <a:gridCol w="1140106">
                  <a:extLst>
                    <a:ext uri="{9D8B030D-6E8A-4147-A177-3AD203B41FA5}">
                      <a16:colId xmlns:a16="http://schemas.microsoft.com/office/drawing/2014/main" val="701987108"/>
                    </a:ext>
                  </a:extLst>
                </a:gridCol>
                <a:gridCol w="1140106">
                  <a:extLst>
                    <a:ext uri="{9D8B030D-6E8A-4147-A177-3AD203B41FA5}">
                      <a16:colId xmlns:a16="http://schemas.microsoft.com/office/drawing/2014/main" val="1435773606"/>
                    </a:ext>
                  </a:extLst>
                </a:gridCol>
                <a:gridCol w="1140106">
                  <a:extLst>
                    <a:ext uri="{9D8B030D-6E8A-4147-A177-3AD203B41FA5}">
                      <a16:colId xmlns:a16="http://schemas.microsoft.com/office/drawing/2014/main" val="1092991970"/>
                    </a:ext>
                  </a:extLst>
                </a:gridCol>
                <a:gridCol w="1140106">
                  <a:extLst>
                    <a:ext uri="{9D8B030D-6E8A-4147-A177-3AD203B41FA5}">
                      <a16:colId xmlns:a16="http://schemas.microsoft.com/office/drawing/2014/main" val="1860155092"/>
                    </a:ext>
                  </a:extLst>
                </a:gridCol>
                <a:gridCol w="1140106">
                  <a:extLst>
                    <a:ext uri="{9D8B030D-6E8A-4147-A177-3AD203B41FA5}">
                      <a16:colId xmlns:a16="http://schemas.microsoft.com/office/drawing/2014/main" val="3492744039"/>
                    </a:ext>
                  </a:extLst>
                </a:gridCol>
              </a:tblGrid>
              <a:tr h="242797">
                <a:tc>
                  <a:txBody>
                    <a:bodyPr/>
                    <a:lstStyle/>
                    <a:p>
                      <a:pPr algn="l" fontAlgn="b"/>
                      <a:r>
                        <a:rPr lang="en-GB" sz="1200" b="1" u="none" strike="noStrike" dirty="0">
                          <a:effectLst/>
                        </a:rPr>
                        <a:t>Year</a:t>
                      </a:r>
                      <a:endParaRPr lang="en-GB"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1</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2</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3</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4</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5</a:t>
                      </a:r>
                      <a:endParaRPr lang="en-KE"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05862179"/>
                  </a:ext>
                </a:extLst>
              </a:tr>
              <a:tr h="242797">
                <a:tc>
                  <a:txBody>
                    <a:bodyPr/>
                    <a:lstStyle/>
                    <a:p>
                      <a:pPr algn="l" fontAlgn="b"/>
                      <a:r>
                        <a:rPr lang="en-GB" sz="1200" b="1" u="none" strike="noStrike" dirty="0">
                          <a:effectLst/>
                        </a:rPr>
                        <a:t>Cash inflow</a:t>
                      </a:r>
                      <a:endParaRPr lang="en-GB"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10000</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30000</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15000</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20000</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30000</a:t>
                      </a:r>
                      <a:endParaRPr lang="en-KE"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99275538"/>
                  </a:ext>
                </a:extLst>
              </a:tr>
            </a:tbl>
          </a:graphicData>
        </a:graphic>
      </p:graphicFrame>
      <p:graphicFrame>
        <p:nvGraphicFramePr>
          <p:cNvPr id="7" name="Table 6">
            <a:extLst>
              <a:ext uri="{FF2B5EF4-FFF2-40B4-BE49-F238E27FC236}">
                <a16:creationId xmlns:a16="http://schemas.microsoft.com/office/drawing/2014/main" id="{455F9882-2250-DB40-8CEB-07161BBB34CB}"/>
              </a:ext>
            </a:extLst>
          </p:cNvPr>
          <p:cNvGraphicFramePr>
            <a:graphicFrameLocks noGrp="1"/>
          </p:cNvGraphicFramePr>
          <p:nvPr>
            <p:extLst>
              <p:ext uri="{D42A27DB-BD31-4B8C-83A1-F6EECF244321}">
                <p14:modId xmlns:p14="http://schemas.microsoft.com/office/powerpoint/2010/main" val="1798432369"/>
              </p:ext>
            </p:extLst>
          </p:nvPr>
        </p:nvGraphicFramePr>
        <p:xfrm>
          <a:off x="804437" y="2963119"/>
          <a:ext cx="6927451" cy="1689900"/>
        </p:xfrm>
        <a:graphic>
          <a:graphicData uri="http://schemas.openxmlformats.org/drawingml/2006/table">
            <a:tbl>
              <a:tblPr>
                <a:tableStyleId>{5C22544A-7EE6-4342-B048-85BDC9FD1C3A}</a:tableStyleId>
              </a:tblPr>
              <a:tblGrid>
                <a:gridCol w="1788392">
                  <a:extLst>
                    <a:ext uri="{9D8B030D-6E8A-4147-A177-3AD203B41FA5}">
                      <a16:colId xmlns:a16="http://schemas.microsoft.com/office/drawing/2014/main" val="568099521"/>
                    </a:ext>
                  </a:extLst>
                </a:gridCol>
                <a:gridCol w="1788392">
                  <a:extLst>
                    <a:ext uri="{9D8B030D-6E8A-4147-A177-3AD203B41FA5}">
                      <a16:colId xmlns:a16="http://schemas.microsoft.com/office/drawing/2014/main" val="2601415025"/>
                    </a:ext>
                  </a:extLst>
                </a:gridCol>
                <a:gridCol w="3350667">
                  <a:extLst>
                    <a:ext uri="{9D8B030D-6E8A-4147-A177-3AD203B41FA5}">
                      <a16:colId xmlns:a16="http://schemas.microsoft.com/office/drawing/2014/main" val="2039591546"/>
                    </a:ext>
                  </a:extLst>
                </a:gridCol>
              </a:tblGrid>
              <a:tr h="281650">
                <a:tc>
                  <a:txBody>
                    <a:bodyPr/>
                    <a:lstStyle/>
                    <a:p>
                      <a:pPr algn="r" fontAlgn="b"/>
                      <a:r>
                        <a:rPr lang="en-GB" sz="1200" b="1" u="none" strike="noStrike" dirty="0">
                          <a:effectLst/>
                        </a:rPr>
                        <a:t>Year</a:t>
                      </a:r>
                      <a:endParaRPr lang="en-GB"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GB" sz="1200" b="1" u="none" strike="noStrike" dirty="0">
                          <a:effectLst/>
                        </a:rPr>
                        <a:t>Cash inflow</a:t>
                      </a:r>
                      <a:endParaRPr lang="en-GB"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GB" sz="1200" b="1" u="none" strike="noStrike" dirty="0">
                          <a:effectLst/>
                        </a:rPr>
                        <a:t>Accumulated cash flow</a:t>
                      </a:r>
                      <a:endParaRPr lang="en-GB"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61713938"/>
                  </a:ext>
                </a:extLst>
              </a:tr>
              <a:tr h="281650">
                <a:tc>
                  <a:txBody>
                    <a:bodyPr/>
                    <a:lstStyle/>
                    <a:p>
                      <a:pPr algn="r" fontAlgn="b"/>
                      <a:r>
                        <a:rPr lang="en-KE" sz="1200" u="none" strike="noStrike">
                          <a:effectLst/>
                        </a:rPr>
                        <a:t>1</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10000</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10000</a:t>
                      </a:r>
                      <a:endParaRPr lang="en-KE"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78410245"/>
                  </a:ext>
                </a:extLst>
              </a:tr>
              <a:tr h="281650">
                <a:tc>
                  <a:txBody>
                    <a:bodyPr/>
                    <a:lstStyle/>
                    <a:p>
                      <a:pPr algn="r" fontAlgn="b"/>
                      <a:r>
                        <a:rPr lang="en-KE" sz="1200" u="none" strike="noStrike">
                          <a:effectLst/>
                        </a:rPr>
                        <a:t>2</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30000</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40000</a:t>
                      </a:r>
                      <a:endParaRPr lang="en-KE"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49047445"/>
                  </a:ext>
                </a:extLst>
              </a:tr>
              <a:tr h="281650">
                <a:tc>
                  <a:txBody>
                    <a:bodyPr/>
                    <a:lstStyle/>
                    <a:p>
                      <a:pPr algn="r" fontAlgn="b"/>
                      <a:r>
                        <a:rPr lang="en-KE" sz="1200" u="none" strike="noStrike">
                          <a:effectLst/>
                        </a:rPr>
                        <a:t>3</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15000</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55000</a:t>
                      </a:r>
                      <a:endParaRPr lang="en-KE"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49852150"/>
                  </a:ext>
                </a:extLst>
              </a:tr>
              <a:tr h="281650">
                <a:tc>
                  <a:txBody>
                    <a:bodyPr/>
                    <a:lstStyle/>
                    <a:p>
                      <a:pPr algn="r" fontAlgn="b"/>
                      <a:r>
                        <a:rPr lang="en-KE" sz="1200" u="none" strike="noStrike">
                          <a:effectLst/>
                        </a:rPr>
                        <a:t>4</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20000</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75000</a:t>
                      </a:r>
                      <a:endParaRPr lang="en-KE"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22564288"/>
                  </a:ext>
                </a:extLst>
              </a:tr>
              <a:tr h="281650">
                <a:tc>
                  <a:txBody>
                    <a:bodyPr/>
                    <a:lstStyle/>
                    <a:p>
                      <a:pPr algn="r" fontAlgn="b"/>
                      <a:r>
                        <a:rPr lang="en-KE" sz="1200" u="none" strike="noStrike">
                          <a:effectLst/>
                        </a:rPr>
                        <a:t>5</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30000</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KE" sz="1200" u="none" strike="noStrike">
                          <a:effectLst/>
                        </a:rPr>
                        <a:t>105000</a:t>
                      </a:r>
                      <a:endParaRPr lang="en-KE"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9202968"/>
                  </a:ext>
                </a:extLst>
              </a:tr>
            </a:tbl>
          </a:graphicData>
        </a:graphic>
      </p:graphicFrame>
      <p:sp>
        <p:nvSpPr>
          <p:cNvPr id="10" name="TextBox 9">
            <a:extLst>
              <a:ext uri="{FF2B5EF4-FFF2-40B4-BE49-F238E27FC236}">
                <a16:creationId xmlns:a16="http://schemas.microsoft.com/office/drawing/2014/main" id="{2DBA804D-536F-A048-B79D-3992D59AF2E9}"/>
              </a:ext>
            </a:extLst>
          </p:cNvPr>
          <p:cNvSpPr txBox="1"/>
          <p:nvPr/>
        </p:nvSpPr>
        <p:spPr>
          <a:xfrm>
            <a:off x="804437" y="542180"/>
            <a:ext cx="2320187" cy="707886"/>
          </a:xfrm>
          <a:prstGeom prst="rect">
            <a:avLst/>
          </a:prstGeom>
          <a:noFill/>
        </p:spPr>
        <p:txBody>
          <a:bodyPr wrap="none" rtlCol="0">
            <a:spAutoFit/>
          </a:bodyPr>
          <a:lstStyle/>
          <a:p>
            <a:r>
              <a:rPr lang="en-US" sz="4000" dirty="0">
                <a:solidFill>
                  <a:schemeClr val="accent5">
                    <a:lumMod val="75000"/>
                  </a:schemeClr>
                </a:solidFill>
              </a:rPr>
              <a:t>Example 2</a:t>
            </a:r>
            <a:endParaRPr lang="en-KE" sz="4000"/>
          </a:p>
        </p:txBody>
      </p:sp>
    </p:spTree>
    <p:extLst>
      <p:ext uri="{BB962C8B-B14F-4D97-AF65-F5344CB8AC3E}">
        <p14:creationId xmlns:p14="http://schemas.microsoft.com/office/powerpoint/2010/main" val="169399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60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12775" y="868100"/>
            <a:ext cx="8153400" cy="625034"/>
          </a:xfrm>
        </p:spPr>
        <p:txBody>
          <a:bodyPr>
            <a:normAutofit fontScale="90000"/>
          </a:bodyPr>
          <a:lstStyle/>
          <a:p>
            <a:r>
              <a:rPr lang="en-GB" b="1" dirty="0">
                <a:solidFill>
                  <a:schemeClr val="accent5">
                    <a:lumMod val="75000"/>
                  </a:schemeClr>
                </a:solidFill>
              </a:rPr>
              <a:t>Acceptance Rule</a:t>
            </a:r>
            <a:endParaRPr lang="en-US" b="1" dirty="0">
              <a:solidFill>
                <a:schemeClr val="accent5">
                  <a:lumMod val="75000"/>
                </a:schemeClr>
              </a:solidFill>
            </a:endParaRPr>
          </a:p>
        </p:txBody>
      </p:sp>
      <p:sp>
        <p:nvSpPr>
          <p:cNvPr id="40963" name="Rectangle 3"/>
          <p:cNvSpPr>
            <a:spLocks noGrp="1" noChangeArrowheads="1"/>
          </p:cNvSpPr>
          <p:nvPr>
            <p:ph sz="quarter" idx="1"/>
          </p:nvPr>
        </p:nvSpPr>
        <p:spPr>
          <a:xfrm>
            <a:off x="612775" y="1600200"/>
            <a:ext cx="8153400" cy="4495800"/>
          </a:xfrm>
        </p:spPr>
        <p:txBody>
          <a:bodyPr/>
          <a:lstStyle/>
          <a:p>
            <a:pPr algn="just">
              <a:lnSpc>
                <a:spcPct val="90000"/>
              </a:lnSpc>
            </a:pPr>
            <a:r>
              <a:rPr lang="en-GB" dirty="0"/>
              <a:t>The project would be accepted if its payback period is less than the maximum or </a:t>
            </a:r>
            <a:r>
              <a:rPr lang="en-GB" b="1" dirty="0"/>
              <a:t>standard payback</a:t>
            </a:r>
            <a:r>
              <a:rPr lang="en-GB" i="1" dirty="0"/>
              <a:t> </a:t>
            </a:r>
            <a:r>
              <a:rPr lang="en-GB" dirty="0"/>
              <a:t>period set by management. </a:t>
            </a:r>
          </a:p>
          <a:p>
            <a:pPr algn="just">
              <a:lnSpc>
                <a:spcPct val="90000"/>
              </a:lnSpc>
            </a:pPr>
            <a:r>
              <a:rPr lang="en-GB" dirty="0"/>
              <a:t>As a ranking method, it gives highest ranking to the project, which has the shortest payback period and lowest ranking to the project with highest payback period. </a:t>
            </a:r>
          </a:p>
          <a:p>
            <a:pPr algn="just">
              <a:lnSpc>
                <a:spcPct val="90000"/>
              </a:lnSpc>
            </a:pPr>
            <a:r>
              <a:rPr lang="en-GB" dirty="0"/>
              <a:t>For mutually exclusive projects, the  project with a shorter PBP is selected.</a:t>
            </a:r>
            <a:endParaRPr lang="en-US" dirty="0"/>
          </a:p>
        </p:txBody>
      </p:sp>
      <p:sp>
        <p:nvSpPr>
          <p:cNvPr id="5" name="TextBox 4">
            <a:extLst>
              <a:ext uri="{FF2B5EF4-FFF2-40B4-BE49-F238E27FC236}">
                <a16:creationId xmlns:a16="http://schemas.microsoft.com/office/drawing/2014/main" id="{1DBC3026-C0EE-8B40-997C-3854291C6CE8}"/>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240183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659757" y="972272"/>
            <a:ext cx="8106418" cy="509287"/>
          </a:xfrm>
        </p:spPr>
        <p:txBody>
          <a:bodyPr>
            <a:normAutofit fontScale="90000"/>
          </a:bodyPr>
          <a:lstStyle/>
          <a:p>
            <a:r>
              <a:rPr lang="en-GB" b="1" dirty="0">
                <a:solidFill>
                  <a:schemeClr val="accent5">
                    <a:lumMod val="75000"/>
                  </a:schemeClr>
                </a:solidFill>
              </a:rPr>
              <a:t>Evaluation of Payback</a:t>
            </a:r>
            <a:r>
              <a:rPr lang="en-US" b="1" dirty="0">
                <a:solidFill>
                  <a:schemeClr val="accent5">
                    <a:lumMod val="75000"/>
                  </a:schemeClr>
                </a:solidFill>
              </a:rPr>
              <a:t> </a:t>
            </a:r>
          </a:p>
        </p:txBody>
      </p:sp>
      <p:sp>
        <p:nvSpPr>
          <p:cNvPr id="41987" name="Rectangle 3"/>
          <p:cNvSpPr>
            <a:spLocks noGrp="1" noChangeArrowheads="1"/>
          </p:cNvSpPr>
          <p:nvPr>
            <p:ph sz="quarter" idx="1"/>
          </p:nvPr>
        </p:nvSpPr>
        <p:spPr>
          <a:xfrm>
            <a:off x="532434" y="1481560"/>
            <a:ext cx="8233741" cy="4843040"/>
          </a:xfrm>
        </p:spPr>
        <p:txBody>
          <a:bodyPr/>
          <a:lstStyle/>
          <a:p>
            <a:pPr marL="0" indent="0" algn="just">
              <a:lnSpc>
                <a:spcPct val="80000"/>
              </a:lnSpc>
              <a:buNone/>
            </a:pPr>
            <a:r>
              <a:rPr lang="en-GB" dirty="0"/>
              <a:t>Pay back method is considered to have some virtues:</a:t>
            </a:r>
          </a:p>
          <a:p>
            <a:pPr lvl="1" algn="just">
              <a:lnSpc>
                <a:spcPct val="80000"/>
              </a:lnSpc>
              <a:buFont typeface="Wingdings" pitchFamily="2" charset="2"/>
              <a:buChar char="ü"/>
            </a:pPr>
            <a:r>
              <a:rPr lang="en-GB" sz="3000" i="1" dirty="0"/>
              <a:t>Simplicity </a:t>
            </a:r>
          </a:p>
          <a:p>
            <a:pPr lvl="1" algn="just">
              <a:lnSpc>
                <a:spcPct val="80000"/>
              </a:lnSpc>
              <a:buFont typeface="Wingdings" pitchFamily="2" charset="2"/>
              <a:buChar char="ü"/>
            </a:pPr>
            <a:r>
              <a:rPr lang="en-GB" sz="3000" i="1" dirty="0"/>
              <a:t>Cost effective </a:t>
            </a:r>
          </a:p>
          <a:p>
            <a:pPr marL="0" indent="0" algn="just">
              <a:lnSpc>
                <a:spcPct val="80000"/>
              </a:lnSpc>
              <a:buNone/>
            </a:pPr>
            <a:r>
              <a:rPr lang="en-GB" b="1" dirty="0"/>
              <a:t>Limitations</a:t>
            </a:r>
            <a:r>
              <a:rPr lang="en-GB" dirty="0"/>
              <a:t>: </a:t>
            </a:r>
          </a:p>
          <a:p>
            <a:pPr lvl="1" algn="just">
              <a:lnSpc>
                <a:spcPct val="80000"/>
              </a:lnSpc>
              <a:buFont typeface="Wingdings" pitchFamily="2" charset="2"/>
              <a:buChar char="ü"/>
            </a:pPr>
            <a:r>
              <a:rPr lang="en-GB" sz="2800" dirty="0"/>
              <a:t> </a:t>
            </a:r>
            <a:r>
              <a:rPr lang="en-GB" sz="2800" i="1" dirty="0"/>
              <a:t>Ignores cash flows after payback period</a:t>
            </a:r>
          </a:p>
          <a:p>
            <a:pPr lvl="1" algn="just">
              <a:lnSpc>
                <a:spcPct val="80000"/>
              </a:lnSpc>
              <a:buFont typeface="Wingdings" pitchFamily="2" charset="2"/>
              <a:buChar char="ü"/>
            </a:pPr>
            <a:r>
              <a:rPr lang="en-GB" sz="2800" i="1" dirty="0"/>
              <a:t>Ignores time value of money</a:t>
            </a:r>
          </a:p>
          <a:p>
            <a:pPr lvl="1" algn="just">
              <a:lnSpc>
                <a:spcPct val="80000"/>
              </a:lnSpc>
              <a:buFont typeface="Wingdings" pitchFamily="2" charset="2"/>
              <a:buChar char="ü"/>
            </a:pPr>
            <a:r>
              <a:rPr lang="en-US" sz="2800" i="1" dirty="0"/>
              <a:t>Does not measure the profitability of venture</a:t>
            </a:r>
          </a:p>
          <a:p>
            <a:pPr lvl="1" algn="just">
              <a:lnSpc>
                <a:spcPct val="80000"/>
              </a:lnSpc>
              <a:buFont typeface="Wingdings" pitchFamily="2" charset="2"/>
              <a:buChar char="ü"/>
            </a:pPr>
            <a:r>
              <a:rPr lang="en-US" sz="2800" i="1" dirty="0"/>
              <a:t>It may be difficult for a firm to determine the standard PBP</a:t>
            </a:r>
            <a:endParaRPr lang="en-GB" sz="2800" i="1" dirty="0"/>
          </a:p>
        </p:txBody>
      </p:sp>
      <p:sp>
        <p:nvSpPr>
          <p:cNvPr id="4" name="TextBox 3">
            <a:extLst>
              <a:ext uri="{FF2B5EF4-FFF2-40B4-BE49-F238E27FC236}">
                <a16:creationId xmlns:a16="http://schemas.microsoft.com/office/drawing/2014/main" id="{B39445EE-F54C-CC4E-9FAA-5B3699E3EE37}"/>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2370472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28263" y="1018572"/>
            <a:ext cx="7953736" cy="938816"/>
          </a:xfrm>
        </p:spPr>
        <p:txBody>
          <a:bodyPr>
            <a:normAutofit/>
          </a:bodyPr>
          <a:lstStyle/>
          <a:p>
            <a:r>
              <a:rPr lang="en-GB" b="1" dirty="0">
                <a:solidFill>
                  <a:schemeClr val="accent5">
                    <a:lumMod val="75000"/>
                  </a:schemeClr>
                </a:solidFill>
              </a:rPr>
              <a:t>ACCOUNTING RATE OF RETURN</a:t>
            </a:r>
            <a:endParaRPr lang="en-US" b="1" dirty="0">
              <a:solidFill>
                <a:schemeClr val="accent5">
                  <a:lumMod val="75000"/>
                </a:schemeClr>
              </a:solidFill>
            </a:endParaRPr>
          </a:p>
        </p:txBody>
      </p:sp>
      <p:sp>
        <p:nvSpPr>
          <p:cNvPr id="28675" name="Rectangle 3"/>
          <p:cNvSpPr>
            <a:spLocks noGrp="1" noChangeArrowheads="1"/>
          </p:cNvSpPr>
          <p:nvPr>
            <p:ph sz="quarter" idx="1"/>
          </p:nvPr>
        </p:nvSpPr>
        <p:spPr>
          <a:xfrm>
            <a:off x="254643" y="1875108"/>
            <a:ext cx="8432157" cy="4525692"/>
          </a:xfrm>
        </p:spPr>
        <p:txBody>
          <a:bodyPr>
            <a:normAutofit/>
          </a:bodyPr>
          <a:lstStyle/>
          <a:p>
            <a:pPr algn="just"/>
            <a:r>
              <a:rPr lang="en-US" dirty="0"/>
              <a:t>This method uses accounting profits from financial statements to assess the viability of investment proposals by dividing the </a:t>
            </a:r>
            <a:r>
              <a:rPr lang="en-US" b="1" dirty="0"/>
              <a:t>average income after tax by average investment. </a:t>
            </a:r>
            <a:endParaRPr lang="en-GB" b="1" dirty="0"/>
          </a:p>
          <a:p>
            <a:pPr algn="just"/>
            <a:r>
              <a:rPr lang="en-GB" dirty="0"/>
              <a:t> The average investment would be equal to half of the original investment if it were depreciated constantly.</a:t>
            </a:r>
          </a:p>
          <a:p>
            <a:pPr algn="just"/>
            <a:r>
              <a:rPr lang="en-GB" dirty="0"/>
              <a:t>It can also be computed through dividing the total of investments book values after depreciation by the life of the project.</a:t>
            </a:r>
          </a:p>
        </p:txBody>
      </p:sp>
      <p:sp>
        <p:nvSpPr>
          <p:cNvPr id="28676" name="Rectangle 5"/>
          <p:cNvSpPr>
            <a:spLocks noChangeArrowheads="1"/>
          </p:cNvSpPr>
          <p:nvPr/>
        </p:nvSpPr>
        <p:spPr bwMode="auto">
          <a:xfrm>
            <a:off x="0" y="3252788"/>
            <a:ext cx="9144000" cy="0"/>
          </a:xfrm>
          <a:prstGeom prst="rect">
            <a:avLst/>
          </a:prstGeom>
          <a:noFill/>
          <a:ln w="9525">
            <a:noFill/>
            <a:miter lim="800000"/>
            <a:headEnd/>
            <a:tailEnd/>
          </a:ln>
        </p:spPr>
        <p:txBody>
          <a:bodyPr wrap="none" anchor="ctr">
            <a:spAutoFit/>
          </a:bodyPr>
          <a:lstStyle/>
          <a:p>
            <a:endParaRPr lang="en-US" dirty="0"/>
          </a:p>
        </p:txBody>
      </p:sp>
      <p:sp>
        <p:nvSpPr>
          <p:cNvPr id="9" name="TextBox 8">
            <a:extLst>
              <a:ext uri="{FF2B5EF4-FFF2-40B4-BE49-F238E27FC236}">
                <a16:creationId xmlns:a16="http://schemas.microsoft.com/office/drawing/2014/main" id="{4A12A64E-050E-9D41-98EA-332B745E2E7F}"/>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579152774"/>
      </p:ext>
    </p:extLst>
  </p:cSld>
  <p:clrMapOvr>
    <a:masterClrMapping/>
  </p:clrMapOvr>
  <p:transition spd="slow">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396433" y="1053295"/>
            <a:ext cx="7985566" cy="980291"/>
          </a:xfrm>
        </p:spPr>
        <p:txBody>
          <a:bodyPr>
            <a:normAutofit/>
          </a:bodyPr>
          <a:lstStyle/>
          <a:p>
            <a:r>
              <a:rPr lang="en-GB" b="1" dirty="0">
                <a:solidFill>
                  <a:schemeClr val="accent5">
                    <a:lumMod val="75000"/>
                  </a:schemeClr>
                </a:solidFill>
              </a:rPr>
              <a:t>ACCOUNTING RATE OF RETURN</a:t>
            </a:r>
            <a:endParaRPr lang="en-US" b="1" dirty="0">
              <a:solidFill>
                <a:schemeClr val="accent5">
                  <a:lumMod val="75000"/>
                </a:schemeClr>
              </a:solidFill>
            </a:endParaRPr>
          </a:p>
        </p:txBody>
      </p:sp>
      <p:sp>
        <p:nvSpPr>
          <p:cNvPr id="28675" name="Rectangle 3"/>
          <p:cNvSpPr>
            <a:spLocks noGrp="1" noChangeArrowheads="1"/>
          </p:cNvSpPr>
          <p:nvPr>
            <p:ph sz="quarter" idx="1"/>
          </p:nvPr>
        </p:nvSpPr>
        <p:spPr>
          <a:xfrm>
            <a:off x="396433" y="1863524"/>
            <a:ext cx="8290367" cy="4537275"/>
          </a:xfrm>
        </p:spPr>
        <p:txBody>
          <a:bodyPr/>
          <a:lstStyle/>
          <a:p>
            <a:pPr algn="just">
              <a:buFont typeface="Wingdings" pitchFamily="2" charset="2"/>
              <a:buNone/>
            </a:pPr>
            <a:endParaRPr lang="en-GB" sz="2400" dirty="0"/>
          </a:p>
          <a:p>
            <a:pPr algn="just">
              <a:buFont typeface="Wingdings" pitchFamily="2" charset="2"/>
              <a:buNone/>
            </a:pPr>
            <a:endParaRPr lang="en-GB" sz="2400" dirty="0"/>
          </a:p>
          <a:p>
            <a:pPr algn="just"/>
            <a:endParaRPr lang="en-GB" sz="2400" dirty="0"/>
          </a:p>
          <a:p>
            <a:pPr algn="just"/>
            <a:r>
              <a:rPr lang="en-GB" sz="2400" dirty="0"/>
              <a:t>Note:</a:t>
            </a:r>
          </a:p>
          <a:p>
            <a:pPr algn="just"/>
            <a:endParaRPr lang="en-GB" sz="2400" dirty="0"/>
          </a:p>
          <a:p>
            <a:pPr algn="just"/>
            <a:endParaRPr lang="en-GB" sz="2400" dirty="0"/>
          </a:p>
          <a:p>
            <a:pPr algn="just"/>
            <a:endParaRPr lang="en-GB" sz="2400" dirty="0"/>
          </a:p>
          <a:p>
            <a:pPr algn="just"/>
            <a:endParaRPr lang="en-US" sz="2400" dirty="0"/>
          </a:p>
        </p:txBody>
      </p:sp>
      <p:sp>
        <p:nvSpPr>
          <p:cNvPr id="28676" name="Rectangle 5"/>
          <p:cNvSpPr>
            <a:spLocks noChangeArrowheads="1"/>
          </p:cNvSpPr>
          <p:nvPr/>
        </p:nvSpPr>
        <p:spPr bwMode="auto">
          <a:xfrm>
            <a:off x="0" y="3252788"/>
            <a:ext cx="9144000" cy="0"/>
          </a:xfrm>
          <a:prstGeom prst="rect">
            <a:avLst/>
          </a:prstGeom>
          <a:noFill/>
          <a:ln w="9525">
            <a:noFill/>
            <a:miter lim="800000"/>
            <a:headEnd/>
            <a:tailEnd/>
          </a:ln>
        </p:spPr>
        <p:txBody>
          <a:bodyPr wrap="none" anchor="ctr">
            <a:spAutoFit/>
          </a:bodyPr>
          <a:lstStyle/>
          <a:p>
            <a:endParaRPr lang="en-US" dirty="0"/>
          </a:p>
        </p:txBody>
      </p:sp>
      <p:pic>
        <p:nvPicPr>
          <p:cNvPr id="9223" name="Picture 7"/>
          <p:cNvPicPr>
            <a:picLocks noChangeAspect="1" noChangeArrowheads="1"/>
          </p:cNvPicPr>
          <p:nvPr/>
        </p:nvPicPr>
        <p:blipFill>
          <a:blip r:embed="rId2" cstate="print">
            <a:duotone>
              <a:prstClr val="black"/>
              <a:schemeClr val="accent1">
                <a:tint val="45000"/>
                <a:satMod val="400000"/>
              </a:schemeClr>
            </a:duotone>
          </a:blip>
          <a:srcRect/>
          <a:stretch>
            <a:fillRect/>
          </a:stretch>
        </p:blipFill>
        <p:spPr bwMode="auto">
          <a:xfrm>
            <a:off x="884016" y="2059089"/>
            <a:ext cx="3657600" cy="83820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AC3FAF07-EAD0-A343-AA9D-5B643FFEFEAC}"/>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sp>
        <p:nvSpPr>
          <p:cNvPr id="2" name="TextBox 1">
            <a:extLst>
              <a:ext uri="{FF2B5EF4-FFF2-40B4-BE49-F238E27FC236}">
                <a16:creationId xmlns:a16="http://schemas.microsoft.com/office/drawing/2014/main" id="{F7EAC4CF-0360-0C45-AA9E-3CC3F6D0CB8B}"/>
              </a:ext>
            </a:extLst>
          </p:cNvPr>
          <p:cNvSpPr txBox="1"/>
          <p:nvPr/>
        </p:nvSpPr>
        <p:spPr>
          <a:xfrm>
            <a:off x="884016" y="3865945"/>
            <a:ext cx="5596853" cy="1754326"/>
          </a:xfrm>
          <a:prstGeom prst="rect">
            <a:avLst/>
          </a:prstGeom>
          <a:noFill/>
        </p:spPr>
        <p:txBody>
          <a:bodyPr wrap="none" rtlCol="0">
            <a:spAutoFit/>
          </a:bodyPr>
          <a:lstStyle/>
          <a:p>
            <a:r>
              <a:rPr lang="en-US" dirty="0"/>
              <a:t>Straight line Depreciation = </a:t>
            </a:r>
            <a:r>
              <a:rPr lang="en-US" u="sng" dirty="0"/>
              <a:t>Initial investment- Scrap value</a:t>
            </a:r>
          </a:p>
          <a:p>
            <a:r>
              <a:rPr lang="en-US" dirty="0"/>
              <a:t>			                              Useful life</a:t>
            </a:r>
          </a:p>
          <a:p>
            <a:endParaRPr lang="en-US" dirty="0"/>
          </a:p>
          <a:p>
            <a:r>
              <a:rPr lang="en-US" dirty="0"/>
              <a:t>Average investment = </a:t>
            </a:r>
            <a:r>
              <a:rPr lang="en-US" u="sng" dirty="0"/>
              <a:t>Initial investment + scrap value</a:t>
            </a:r>
          </a:p>
          <a:p>
            <a:r>
              <a:rPr lang="en-US" dirty="0"/>
              <a:t>				                         2</a:t>
            </a:r>
          </a:p>
          <a:p>
            <a:endParaRPr lang="en-KE" dirty="0"/>
          </a:p>
        </p:txBody>
      </p:sp>
    </p:spTree>
    <p:extLst>
      <p:ext uri="{BB962C8B-B14F-4D97-AF65-F5344CB8AC3E}">
        <p14:creationId xmlns:p14="http://schemas.microsoft.com/office/powerpoint/2010/main" val="3053747824"/>
      </p:ext>
    </p:extLst>
  </p:cSld>
  <p:clrMapOvr>
    <a:masterClrMapping/>
  </p:clrMapOvr>
  <p:transition spd="slow">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612775" y="972272"/>
            <a:ext cx="8153400" cy="627927"/>
          </a:xfrm>
        </p:spPr>
        <p:txBody>
          <a:bodyPr>
            <a:normAutofit fontScale="90000"/>
          </a:bodyPr>
          <a:lstStyle/>
          <a:p>
            <a:r>
              <a:rPr lang="en-US" b="1" dirty="0">
                <a:solidFill>
                  <a:schemeClr val="accent5">
                    <a:lumMod val="75000"/>
                  </a:schemeClr>
                </a:solidFill>
              </a:rPr>
              <a:t>Example</a:t>
            </a:r>
          </a:p>
        </p:txBody>
      </p:sp>
      <p:sp>
        <p:nvSpPr>
          <p:cNvPr id="46083" name="Content Placeholder 2"/>
          <p:cNvSpPr>
            <a:spLocks noGrp="1"/>
          </p:cNvSpPr>
          <p:nvPr>
            <p:ph sz="quarter" idx="1"/>
          </p:nvPr>
        </p:nvSpPr>
        <p:spPr>
          <a:xfrm>
            <a:off x="612775" y="1600200"/>
            <a:ext cx="8153400" cy="2667000"/>
          </a:xfrm>
        </p:spPr>
        <p:txBody>
          <a:bodyPr/>
          <a:lstStyle/>
          <a:p>
            <a:pPr algn="just"/>
            <a:r>
              <a:rPr lang="en-US" dirty="0"/>
              <a:t>A project will cost </a:t>
            </a:r>
            <a:r>
              <a:rPr lang="en-US" dirty="0" err="1"/>
              <a:t>sh</a:t>
            </a:r>
            <a:r>
              <a:rPr lang="en-US" dirty="0"/>
              <a:t> 40,000. Its stream of earnings before depreciation and taxes  during first year through five years is expected to be </a:t>
            </a:r>
            <a:r>
              <a:rPr lang="en-US" dirty="0" err="1"/>
              <a:t>sh</a:t>
            </a:r>
            <a:r>
              <a:rPr lang="en-US" dirty="0"/>
              <a:t> 10,000, </a:t>
            </a:r>
            <a:r>
              <a:rPr lang="en-US" dirty="0" err="1"/>
              <a:t>sh</a:t>
            </a:r>
            <a:r>
              <a:rPr lang="en-US" dirty="0"/>
              <a:t> 12,000, </a:t>
            </a:r>
            <a:r>
              <a:rPr lang="en-US" dirty="0" err="1"/>
              <a:t>sh</a:t>
            </a:r>
            <a:r>
              <a:rPr lang="en-US" dirty="0"/>
              <a:t> 14,000, </a:t>
            </a:r>
            <a:r>
              <a:rPr lang="en-US" dirty="0" err="1"/>
              <a:t>sh</a:t>
            </a:r>
            <a:r>
              <a:rPr lang="en-US" dirty="0"/>
              <a:t> 16,000 and </a:t>
            </a:r>
            <a:r>
              <a:rPr lang="en-US" dirty="0" err="1"/>
              <a:t>sh</a:t>
            </a:r>
            <a:r>
              <a:rPr lang="en-US" dirty="0"/>
              <a:t> 20,000. Assume a 50 per cent tax rate and depreciation on straight-line basis. What is the ARR?</a:t>
            </a:r>
          </a:p>
        </p:txBody>
      </p:sp>
      <p:pic>
        <p:nvPicPr>
          <p:cNvPr id="64514" name="Picture 2"/>
          <p:cNvPicPr>
            <a:picLocks noChangeAspect="1" noChangeArrowheads="1"/>
          </p:cNvPicPr>
          <p:nvPr/>
        </p:nvPicPr>
        <p:blipFill>
          <a:blip r:embed="rId2" cstate="print">
            <a:clrChange>
              <a:clrFrom>
                <a:srgbClr val="FFFFFF"/>
              </a:clrFrom>
              <a:clrTo>
                <a:srgbClr val="FFFFFF">
                  <a:alpha val="0"/>
                </a:srgbClr>
              </a:clrTo>
            </a:clrChange>
            <a:duotone>
              <a:prstClr val="black"/>
              <a:srgbClr val="D9C3A5">
                <a:tint val="50000"/>
                <a:satMod val="180000"/>
              </a:srgbClr>
            </a:duotone>
          </a:blip>
          <a:srcRect/>
          <a:stretch>
            <a:fillRect/>
          </a:stretch>
        </p:blipFill>
        <p:spPr bwMode="auto">
          <a:xfrm>
            <a:off x="2209800" y="4495800"/>
            <a:ext cx="4781550" cy="1219200"/>
          </a:xfrm>
          <a:prstGeom prst="rect">
            <a:avLst/>
          </a:prstGeom>
          <a:noFill/>
          <a:ln w="9525">
            <a:noFill/>
            <a:miter lim="800000"/>
            <a:headEnd/>
            <a:tailEnd/>
          </a:ln>
          <a:effectLst/>
        </p:spPr>
      </p:pic>
      <p:sp>
        <p:nvSpPr>
          <p:cNvPr id="5" name="TextBox 4">
            <a:extLst>
              <a:ext uri="{FF2B5EF4-FFF2-40B4-BE49-F238E27FC236}">
                <a16:creationId xmlns:a16="http://schemas.microsoft.com/office/drawing/2014/main" id="{4A475572-8DB6-6B4F-9C1B-902C3F55A850}"/>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2505115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304799" y="714488"/>
            <a:ext cx="8461376" cy="902824"/>
          </a:xfrm>
        </p:spPr>
        <p:txBody>
          <a:bodyPr>
            <a:normAutofit fontScale="90000"/>
          </a:bodyPr>
          <a:lstStyle/>
          <a:p>
            <a:r>
              <a:rPr lang="en-US" b="1" dirty="0">
                <a:solidFill>
                  <a:schemeClr val="accent5">
                    <a:lumMod val="75000"/>
                  </a:schemeClr>
                </a:solidFill>
              </a:rPr>
              <a:t> Accounting Rate of Return computation</a:t>
            </a:r>
            <a:endParaRPr lang="en-US" dirty="0">
              <a:solidFill>
                <a:schemeClr val="accent5">
                  <a:lumMod val="75000"/>
                </a:schemeClr>
              </a:solidFill>
            </a:endParaRPr>
          </a:p>
        </p:txBody>
      </p:sp>
      <p:sp>
        <p:nvSpPr>
          <p:cNvPr id="4" name="TextBox 3">
            <a:extLst>
              <a:ext uri="{FF2B5EF4-FFF2-40B4-BE49-F238E27FC236}">
                <a16:creationId xmlns:a16="http://schemas.microsoft.com/office/drawing/2014/main" id="{6125A997-DCA3-FB4B-BFFD-02476BABE092}"/>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graphicFrame>
        <p:nvGraphicFramePr>
          <p:cNvPr id="2" name="Table 2">
            <a:extLst>
              <a:ext uri="{FF2B5EF4-FFF2-40B4-BE49-F238E27FC236}">
                <a16:creationId xmlns:a16="http://schemas.microsoft.com/office/drawing/2014/main" id="{174E5C59-1EE6-3B46-9EB3-B7BF0D1D0A4B}"/>
              </a:ext>
            </a:extLst>
          </p:cNvPr>
          <p:cNvGraphicFramePr>
            <a:graphicFrameLocks noGrp="1"/>
          </p:cNvGraphicFramePr>
          <p:nvPr>
            <p:extLst>
              <p:ext uri="{D42A27DB-BD31-4B8C-83A1-F6EECF244321}">
                <p14:modId xmlns:p14="http://schemas.microsoft.com/office/powerpoint/2010/main" val="699376087"/>
              </p:ext>
            </p:extLst>
          </p:nvPr>
        </p:nvGraphicFramePr>
        <p:xfrm>
          <a:off x="409202" y="1741266"/>
          <a:ext cx="8252571" cy="2469415"/>
        </p:xfrm>
        <a:graphic>
          <a:graphicData uri="http://schemas.openxmlformats.org/drawingml/2006/table">
            <a:tbl>
              <a:tblPr firstRow="1" bandRow="1">
                <a:tableStyleId>{5C22544A-7EE6-4342-B048-85BDC9FD1C3A}</a:tableStyleId>
              </a:tblPr>
              <a:tblGrid>
                <a:gridCol w="3838707">
                  <a:extLst>
                    <a:ext uri="{9D8B030D-6E8A-4147-A177-3AD203B41FA5}">
                      <a16:colId xmlns:a16="http://schemas.microsoft.com/office/drawing/2014/main" val="2226185318"/>
                    </a:ext>
                  </a:extLst>
                </a:gridCol>
                <a:gridCol w="891021">
                  <a:extLst>
                    <a:ext uri="{9D8B030D-6E8A-4147-A177-3AD203B41FA5}">
                      <a16:colId xmlns:a16="http://schemas.microsoft.com/office/drawing/2014/main" val="1318200320"/>
                    </a:ext>
                  </a:extLst>
                </a:gridCol>
                <a:gridCol w="897076">
                  <a:extLst>
                    <a:ext uri="{9D8B030D-6E8A-4147-A177-3AD203B41FA5}">
                      <a16:colId xmlns:a16="http://schemas.microsoft.com/office/drawing/2014/main" val="3034233981"/>
                    </a:ext>
                  </a:extLst>
                </a:gridCol>
                <a:gridCol w="885425">
                  <a:extLst>
                    <a:ext uri="{9D8B030D-6E8A-4147-A177-3AD203B41FA5}">
                      <a16:colId xmlns:a16="http://schemas.microsoft.com/office/drawing/2014/main" val="481126190"/>
                    </a:ext>
                  </a:extLst>
                </a:gridCol>
                <a:gridCol w="868101">
                  <a:extLst>
                    <a:ext uri="{9D8B030D-6E8A-4147-A177-3AD203B41FA5}">
                      <a16:colId xmlns:a16="http://schemas.microsoft.com/office/drawing/2014/main" val="974753865"/>
                    </a:ext>
                  </a:extLst>
                </a:gridCol>
                <a:gridCol w="872241">
                  <a:extLst>
                    <a:ext uri="{9D8B030D-6E8A-4147-A177-3AD203B41FA5}">
                      <a16:colId xmlns:a16="http://schemas.microsoft.com/office/drawing/2014/main" val="3035973236"/>
                    </a:ext>
                  </a:extLst>
                </a:gridCol>
              </a:tblGrid>
              <a:tr h="365867">
                <a:tc>
                  <a:txBody>
                    <a:bodyPr/>
                    <a:lstStyle/>
                    <a:p>
                      <a:endParaRPr lang="en-KE" dirty="0"/>
                    </a:p>
                  </a:txBody>
                  <a:tcPr/>
                </a:tc>
                <a:tc>
                  <a:txBody>
                    <a:bodyPr/>
                    <a:lstStyle/>
                    <a:p>
                      <a:r>
                        <a:rPr lang="en-KE" dirty="0"/>
                        <a:t>1</a:t>
                      </a:r>
                    </a:p>
                  </a:txBody>
                  <a:tcPr/>
                </a:tc>
                <a:tc>
                  <a:txBody>
                    <a:bodyPr/>
                    <a:lstStyle/>
                    <a:p>
                      <a:r>
                        <a:rPr lang="en-KE" dirty="0"/>
                        <a:t>2</a:t>
                      </a:r>
                    </a:p>
                  </a:txBody>
                  <a:tcPr/>
                </a:tc>
                <a:tc>
                  <a:txBody>
                    <a:bodyPr/>
                    <a:lstStyle/>
                    <a:p>
                      <a:r>
                        <a:rPr lang="en-KE" dirty="0"/>
                        <a:t>3</a:t>
                      </a:r>
                    </a:p>
                  </a:txBody>
                  <a:tcPr/>
                </a:tc>
                <a:tc>
                  <a:txBody>
                    <a:bodyPr/>
                    <a:lstStyle/>
                    <a:p>
                      <a:r>
                        <a:rPr lang="en-KE" dirty="0"/>
                        <a:t>4</a:t>
                      </a:r>
                    </a:p>
                  </a:txBody>
                  <a:tcPr/>
                </a:tc>
                <a:tc>
                  <a:txBody>
                    <a:bodyPr/>
                    <a:lstStyle/>
                    <a:p>
                      <a:r>
                        <a:rPr lang="en-KE" dirty="0"/>
                        <a:t>5</a:t>
                      </a:r>
                    </a:p>
                  </a:txBody>
                  <a:tcPr/>
                </a:tc>
                <a:extLst>
                  <a:ext uri="{0D108BD9-81ED-4DB2-BD59-A6C34878D82A}">
                    <a16:rowId xmlns:a16="http://schemas.microsoft.com/office/drawing/2014/main" val="1275529105"/>
                  </a:ext>
                </a:extLst>
              </a:tr>
              <a:tr h="365867">
                <a:tc>
                  <a:txBody>
                    <a:bodyPr/>
                    <a:lstStyle/>
                    <a:p>
                      <a:r>
                        <a:rPr lang="en-KE" dirty="0"/>
                        <a:t>Earnings before Depreciation and taxes</a:t>
                      </a:r>
                    </a:p>
                  </a:txBody>
                  <a:tcPr/>
                </a:tc>
                <a:tc>
                  <a:txBody>
                    <a:bodyPr/>
                    <a:lstStyle/>
                    <a:p>
                      <a:r>
                        <a:rPr lang="en-KE" dirty="0"/>
                        <a:t>10,000</a:t>
                      </a:r>
                    </a:p>
                  </a:txBody>
                  <a:tcPr/>
                </a:tc>
                <a:tc>
                  <a:txBody>
                    <a:bodyPr/>
                    <a:lstStyle/>
                    <a:p>
                      <a:r>
                        <a:rPr lang="en-KE" dirty="0"/>
                        <a:t>12,000</a:t>
                      </a:r>
                    </a:p>
                  </a:txBody>
                  <a:tcPr/>
                </a:tc>
                <a:tc>
                  <a:txBody>
                    <a:bodyPr/>
                    <a:lstStyle/>
                    <a:p>
                      <a:r>
                        <a:rPr lang="en-KE" dirty="0"/>
                        <a:t>14,000</a:t>
                      </a:r>
                    </a:p>
                  </a:txBody>
                  <a:tcPr/>
                </a:tc>
                <a:tc>
                  <a:txBody>
                    <a:bodyPr/>
                    <a:lstStyle/>
                    <a:p>
                      <a:r>
                        <a:rPr lang="en-KE" dirty="0"/>
                        <a:t>16,000</a:t>
                      </a:r>
                    </a:p>
                  </a:txBody>
                  <a:tcPr/>
                </a:tc>
                <a:tc>
                  <a:txBody>
                    <a:bodyPr/>
                    <a:lstStyle/>
                    <a:p>
                      <a:r>
                        <a:rPr lang="en-KE" dirty="0"/>
                        <a:t>20,000</a:t>
                      </a:r>
                    </a:p>
                  </a:txBody>
                  <a:tcPr/>
                </a:tc>
                <a:extLst>
                  <a:ext uri="{0D108BD9-81ED-4DB2-BD59-A6C34878D82A}">
                    <a16:rowId xmlns:a16="http://schemas.microsoft.com/office/drawing/2014/main" val="2111055927"/>
                  </a:ext>
                </a:extLst>
              </a:tr>
              <a:tr h="420671">
                <a:tc>
                  <a:txBody>
                    <a:bodyPr/>
                    <a:lstStyle/>
                    <a:p>
                      <a:r>
                        <a:rPr lang="en-KE" dirty="0"/>
                        <a:t>Less depreciation</a:t>
                      </a:r>
                    </a:p>
                  </a:txBody>
                  <a:tcPr/>
                </a:tc>
                <a:tc>
                  <a:txBody>
                    <a:bodyPr/>
                    <a:lstStyle/>
                    <a:p>
                      <a:r>
                        <a:rPr lang="en-KE" dirty="0"/>
                        <a:t>(8,000)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KE" dirty="0"/>
                        <a:t>(8,000)</a:t>
                      </a:r>
                    </a:p>
                    <a:p>
                      <a:endParaRPr lang="en-K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KE" dirty="0"/>
                        <a:t>(8,000)</a:t>
                      </a:r>
                    </a:p>
                    <a:p>
                      <a:endParaRPr lang="en-K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KE" dirty="0"/>
                        <a:t>(8,000)</a:t>
                      </a:r>
                    </a:p>
                    <a:p>
                      <a:endParaRPr lang="en-K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KE" dirty="0"/>
                        <a:t>(8,000)</a:t>
                      </a:r>
                    </a:p>
                  </a:txBody>
                  <a:tcPr/>
                </a:tc>
                <a:extLst>
                  <a:ext uri="{0D108BD9-81ED-4DB2-BD59-A6C34878D82A}">
                    <a16:rowId xmlns:a16="http://schemas.microsoft.com/office/drawing/2014/main" val="3400606691"/>
                  </a:ext>
                </a:extLst>
              </a:tr>
              <a:tr h="365867">
                <a:tc>
                  <a:txBody>
                    <a:bodyPr/>
                    <a:lstStyle/>
                    <a:p>
                      <a:r>
                        <a:rPr lang="en-KE" dirty="0"/>
                        <a:t>Earnings before Tax (EBT)</a:t>
                      </a:r>
                    </a:p>
                  </a:txBody>
                  <a:tcPr/>
                </a:tc>
                <a:tc>
                  <a:txBody>
                    <a:bodyPr/>
                    <a:lstStyle/>
                    <a:p>
                      <a:r>
                        <a:rPr lang="en-KE" dirty="0"/>
                        <a:t>2,000</a:t>
                      </a:r>
                    </a:p>
                  </a:txBody>
                  <a:tcPr/>
                </a:tc>
                <a:tc>
                  <a:txBody>
                    <a:bodyPr/>
                    <a:lstStyle/>
                    <a:p>
                      <a:r>
                        <a:rPr lang="en-KE" dirty="0"/>
                        <a:t>4,000</a:t>
                      </a:r>
                    </a:p>
                  </a:txBody>
                  <a:tcPr/>
                </a:tc>
                <a:tc>
                  <a:txBody>
                    <a:bodyPr/>
                    <a:lstStyle/>
                    <a:p>
                      <a:r>
                        <a:rPr lang="en-KE" dirty="0"/>
                        <a:t>6,000</a:t>
                      </a:r>
                    </a:p>
                  </a:txBody>
                  <a:tcPr/>
                </a:tc>
                <a:tc>
                  <a:txBody>
                    <a:bodyPr/>
                    <a:lstStyle/>
                    <a:p>
                      <a:r>
                        <a:rPr lang="en-KE" dirty="0"/>
                        <a:t>8,000</a:t>
                      </a:r>
                    </a:p>
                  </a:txBody>
                  <a:tcPr/>
                </a:tc>
                <a:tc>
                  <a:txBody>
                    <a:bodyPr/>
                    <a:lstStyle/>
                    <a:p>
                      <a:r>
                        <a:rPr lang="en-KE" dirty="0"/>
                        <a:t>12,000</a:t>
                      </a:r>
                    </a:p>
                  </a:txBody>
                  <a:tcPr/>
                </a:tc>
                <a:extLst>
                  <a:ext uri="{0D108BD9-81ED-4DB2-BD59-A6C34878D82A}">
                    <a16:rowId xmlns:a16="http://schemas.microsoft.com/office/drawing/2014/main" val="1354216122"/>
                  </a:ext>
                </a:extLst>
              </a:tr>
              <a:tr h="365867">
                <a:tc>
                  <a:txBody>
                    <a:bodyPr/>
                    <a:lstStyle/>
                    <a:p>
                      <a:r>
                        <a:rPr lang="en-KE" dirty="0"/>
                        <a:t>Less Taxes(50%)</a:t>
                      </a:r>
                    </a:p>
                  </a:txBody>
                  <a:tcPr/>
                </a:tc>
                <a:tc>
                  <a:txBody>
                    <a:bodyPr/>
                    <a:lstStyle/>
                    <a:p>
                      <a:r>
                        <a:rPr lang="en-KE" dirty="0"/>
                        <a:t>(1,000)</a:t>
                      </a:r>
                    </a:p>
                  </a:txBody>
                  <a:tcPr/>
                </a:tc>
                <a:tc>
                  <a:txBody>
                    <a:bodyPr/>
                    <a:lstStyle/>
                    <a:p>
                      <a:r>
                        <a:rPr lang="en-KE" dirty="0"/>
                        <a:t>(2,000)</a:t>
                      </a:r>
                    </a:p>
                  </a:txBody>
                  <a:tcPr/>
                </a:tc>
                <a:tc>
                  <a:txBody>
                    <a:bodyPr/>
                    <a:lstStyle/>
                    <a:p>
                      <a:r>
                        <a:rPr lang="en-KE" dirty="0"/>
                        <a:t>(3,000)</a:t>
                      </a:r>
                    </a:p>
                  </a:txBody>
                  <a:tcPr/>
                </a:tc>
                <a:tc>
                  <a:txBody>
                    <a:bodyPr/>
                    <a:lstStyle/>
                    <a:p>
                      <a:r>
                        <a:rPr lang="en-KE" dirty="0"/>
                        <a:t>(4,000)</a:t>
                      </a:r>
                    </a:p>
                  </a:txBody>
                  <a:tcPr/>
                </a:tc>
                <a:tc>
                  <a:txBody>
                    <a:bodyPr/>
                    <a:lstStyle/>
                    <a:p>
                      <a:r>
                        <a:rPr lang="en-KE" dirty="0"/>
                        <a:t>(6,000)</a:t>
                      </a:r>
                    </a:p>
                  </a:txBody>
                  <a:tcPr/>
                </a:tc>
                <a:extLst>
                  <a:ext uri="{0D108BD9-81ED-4DB2-BD59-A6C34878D82A}">
                    <a16:rowId xmlns:a16="http://schemas.microsoft.com/office/drawing/2014/main" val="239993121"/>
                  </a:ext>
                </a:extLst>
              </a:tr>
              <a:tr h="365867">
                <a:tc>
                  <a:txBody>
                    <a:bodyPr/>
                    <a:lstStyle/>
                    <a:p>
                      <a:r>
                        <a:rPr lang="en-KE" dirty="0"/>
                        <a:t>Earnings After tax (Accounting profit)</a:t>
                      </a:r>
                    </a:p>
                  </a:txBody>
                  <a:tcPr/>
                </a:tc>
                <a:tc>
                  <a:txBody>
                    <a:bodyPr/>
                    <a:lstStyle/>
                    <a:p>
                      <a:r>
                        <a:rPr lang="en-KE" dirty="0"/>
                        <a:t>1,000</a:t>
                      </a:r>
                    </a:p>
                  </a:txBody>
                  <a:tcPr/>
                </a:tc>
                <a:tc>
                  <a:txBody>
                    <a:bodyPr/>
                    <a:lstStyle/>
                    <a:p>
                      <a:r>
                        <a:rPr lang="en-KE" dirty="0"/>
                        <a:t>2,000</a:t>
                      </a:r>
                    </a:p>
                  </a:txBody>
                  <a:tcPr/>
                </a:tc>
                <a:tc>
                  <a:txBody>
                    <a:bodyPr/>
                    <a:lstStyle/>
                    <a:p>
                      <a:r>
                        <a:rPr lang="en-KE" dirty="0"/>
                        <a:t>3,000</a:t>
                      </a:r>
                    </a:p>
                  </a:txBody>
                  <a:tcPr/>
                </a:tc>
                <a:tc>
                  <a:txBody>
                    <a:bodyPr/>
                    <a:lstStyle/>
                    <a:p>
                      <a:r>
                        <a:rPr lang="en-KE" dirty="0"/>
                        <a:t>4,000</a:t>
                      </a:r>
                    </a:p>
                  </a:txBody>
                  <a:tcPr/>
                </a:tc>
                <a:tc>
                  <a:txBody>
                    <a:bodyPr/>
                    <a:lstStyle/>
                    <a:p>
                      <a:r>
                        <a:rPr lang="en-KE" dirty="0"/>
                        <a:t>6,000</a:t>
                      </a:r>
                    </a:p>
                  </a:txBody>
                  <a:tcPr/>
                </a:tc>
                <a:extLst>
                  <a:ext uri="{0D108BD9-81ED-4DB2-BD59-A6C34878D82A}">
                    <a16:rowId xmlns:a16="http://schemas.microsoft.com/office/drawing/2014/main" val="2882694507"/>
                  </a:ext>
                </a:extLst>
              </a:tr>
            </a:tbl>
          </a:graphicData>
        </a:graphic>
      </p:graphicFrame>
      <p:sp>
        <p:nvSpPr>
          <p:cNvPr id="3" name="TextBox 2">
            <a:extLst>
              <a:ext uri="{FF2B5EF4-FFF2-40B4-BE49-F238E27FC236}">
                <a16:creationId xmlns:a16="http://schemas.microsoft.com/office/drawing/2014/main" id="{FA5D9129-0E71-2248-A414-ECB7C45AD0E1}"/>
              </a:ext>
            </a:extLst>
          </p:cNvPr>
          <p:cNvSpPr txBox="1"/>
          <p:nvPr/>
        </p:nvSpPr>
        <p:spPr>
          <a:xfrm>
            <a:off x="0" y="4587851"/>
            <a:ext cx="3565003" cy="923330"/>
          </a:xfrm>
          <a:prstGeom prst="rect">
            <a:avLst/>
          </a:prstGeom>
          <a:noFill/>
        </p:spPr>
        <p:txBody>
          <a:bodyPr wrap="square" rtlCol="0">
            <a:spAutoFit/>
          </a:bodyPr>
          <a:lstStyle/>
          <a:p>
            <a:endParaRPr lang="en-KE" dirty="0"/>
          </a:p>
          <a:p>
            <a:r>
              <a:rPr lang="en-KE" dirty="0"/>
              <a:t>Depreciation = </a:t>
            </a:r>
            <a:r>
              <a:rPr lang="en-KE" u="sng" dirty="0"/>
              <a:t>40,000 - 0    = </a:t>
            </a:r>
            <a:r>
              <a:rPr lang="en-KE" dirty="0"/>
              <a:t>8000</a:t>
            </a:r>
          </a:p>
          <a:p>
            <a:r>
              <a:rPr lang="en-KE" dirty="0"/>
              <a:t>				5</a:t>
            </a:r>
            <a:r>
              <a:rPr lang="en-KE" u="sng" dirty="0"/>
              <a:t> </a:t>
            </a:r>
          </a:p>
        </p:txBody>
      </p:sp>
      <p:sp>
        <p:nvSpPr>
          <p:cNvPr id="5" name="TextBox 4">
            <a:extLst>
              <a:ext uri="{FF2B5EF4-FFF2-40B4-BE49-F238E27FC236}">
                <a16:creationId xmlns:a16="http://schemas.microsoft.com/office/drawing/2014/main" id="{117E4AA0-3FF8-FE41-B6BC-7E36051356AB}"/>
              </a:ext>
            </a:extLst>
          </p:cNvPr>
          <p:cNvSpPr txBox="1"/>
          <p:nvPr/>
        </p:nvSpPr>
        <p:spPr>
          <a:xfrm>
            <a:off x="3946968" y="4768770"/>
            <a:ext cx="4938468" cy="923330"/>
          </a:xfrm>
          <a:prstGeom prst="rect">
            <a:avLst/>
          </a:prstGeom>
          <a:noFill/>
        </p:spPr>
        <p:txBody>
          <a:bodyPr wrap="none" rtlCol="0">
            <a:spAutoFit/>
          </a:bodyPr>
          <a:lstStyle/>
          <a:p>
            <a:r>
              <a:rPr lang="en-KE" dirty="0"/>
              <a:t>Average income = </a:t>
            </a:r>
            <a:r>
              <a:rPr lang="en-KE" u="sng" dirty="0"/>
              <a:t>1,000+2,000+3,000+4,000+6000</a:t>
            </a:r>
          </a:p>
          <a:p>
            <a:r>
              <a:rPr lang="en-KE" dirty="0"/>
              <a:t>                                                5</a:t>
            </a:r>
          </a:p>
          <a:p>
            <a:r>
              <a:rPr lang="en-KE" dirty="0"/>
              <a:t>                              = 3200</a:t>
            </a:r>
          </a:p>
        </p:txBody>
      </p:sp>
      <p:sp>
        <p:nvSpPr>
          <p:cNvPr id="6" name="TextBox 5">
            <a:extLst>
              <a:ext uri="{FF2B5EF4-FFF2-40B4-BE49-F238E27FC236}">
                <a16:creationId xmlns:a16="http://schemas.microsoft.com/office/drawing/2014/main" id="{A027F20D-3845-9248-BD46-17FAF993483D}"/>
              </a:ext>
            </a:extLst>
          </p:cNvPr>
          <p:cNvSpPr txBox="1"/>
          <p:nvPr/>
        </p:nvSpPr>
        <p:spPr>
          <a:xfrm>
            <a:off x="4328931" y="5692100"/>
            <a:ext cx="4160178" cy="646331"/>
          </a:xfrm>
          <a:prstGeom prst="rect">
            <a:avLst/>
          </a:prstGeom>
          <a:noFill/>
        </p:spPr>
        <p:txBody>
          <a:bodyPr wrap="none" rtlCol="0">
            <a:spAutoFit/>
          </a:bodyPr>
          <a:lstStyle/>
          <a:p>
            <a:r>
              <a:rPr lang="en-KE" dirty="0"/>
              <a:t>Average investment =</a:t>
            </a:r>
            <a:r>
              <a:rPr lang="en-KE" u="sng" dirty="0"/>
              <a:t>40,000 + 0  </a:t>
            </a:r>
            <a:r>
              <a:rPr lang="en-KE" dirty="0"/>
              <a:t> = 20,000</a:t>
            </a:r>
            <a:endParaRPr lang="en-KE" u="sng" dirty="0"/>
          </a:p>
          <a:p>
            <a:r>
              <a:rPr lang="en-KE" dirty="0"/>
              <a:t>                                         2</a:t>
            </a:r>
          </a:p>
        </p:txBody>
      </p:sp>
    </p:spTree>
    <p:extLst>
      <p:ext uri="{BB962C8B-B14F-4D97-AF65-F5344CB8AC3E}">
        <p14:creationId xmlns:p14="http://schemas.microsoft.com/office/powerpoint/2010/main" val="2460005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p:cNvSpPr>
            <a:spLocks noGrp="1"/>
          </p:cNvSpPr>
          <p:nvPr>
            <p:ph sz="quarter" idx="1"/>
          </p:nvPr>
        </p:nvSpPr>
        <p:spPr>
          <a:xfrm>
            <a:off x="289367" y="1250066"/>
            <a:ext cx="8476808" cy="4845934"/>
          </a:xfrm>
        </p:spPr>
        <p:txBody>
          <a:bodyPr/>
          <a:lstStyle/>
          <a:p>
            <a:pPr>
              <a:buFont typeface="Wingdings" pitchFamily="2" charset="2"/>
              <a:buNone/>
            </a:pPr>
            <a:r>
              <a:rPr lang="en-US" sz="2000" dirty="0"/>
              <a:t>               		                  </a:t>
            </a:r>
            <a:r>
              <a:rPr lang="en-US" sz="2000" b="1" dirty="0"/>
              <a:t>Shs.</a:t>
            </a:r>
          </a:p>
          <a:p>
            <a:r>
              <a:rPr lang="en-US" sz="2000" dirty="0"/>
              <a:t>Project X cost		500,000</a:t>
            </a:r>
          </a:p>
          <a:p>
            <a:r>
              <a:rPr lang="en-US" sz="2000" dirty="0"/>
              <a:t>Scrap value		100,000</a:t>
            </a:r>
          </a:p>
          <a:p>
            <a:pPr marL="0" indent="0">
              <a:buNone/>
            </a:pPr>
            <a:r>
              <a:rPr lang="en-US" sz="2000" dirty="0"/>
              <a:t>Stream of income before depreciation and taxes are as follows:</a:t>
            </a:r>
          </a:p>
          <a:p>
            <a:r>
              <a:rPr lang="en-US" sz="2000" dirty="0"/>
              <a:t>		</a:t>
            </a:r>
            <a:r>
              <a:rPr lang="en-US" sz="2000" b="1" dirty="0"/>
              <a:t>  Shs.</a:t>
            </a:r>
          </a:p>
          <a:p>
            <a:r>
              <a:rPr lang="en-US" sz="2000" dirty="0"/>
              <a:t>Year 1		100,000</a:t>
            </a:r>
          </a:p>
          <a:p>
            <a:r>
              <a:rPr lang="en-US" sz="2000" dirty="0"/>
              <a:t>Year 2		120,000</a:t>
            </a:r>
          </a:p>
          <a:p>
            <a:r>
              <a:rPr lang="en-US" sz="2000" dirty="0"/>
              <a:t>Year 3		140,000</a:t>
            </a:r>
          </a:p>
          <a:p>
            <a:r>
              <a:rPr lang="en-US" sz="2000" dirty="0"/>
              <a:t>Year 4		160,000</a:t>
            </a:r>
          </a:p>
          <a:p>
            <a:r>
              <a:rPr lang="en-US" sz="2000" dirty="0"/>
              <a:t>Year 5		200,000</a:t>
            </a:r>
          </a:p>
          <a:p>
            <a:r>
              <a:rPr lang="en-US" sz="2000" dirty="0"/>
              <a:t>Let tax = 50% and depreciation straight line.  Calculate the accounting rate of return.</a:t>
            </a:r>
          </a:p>
          <a:p>
            <a:endParaRPr lang="en-US" sz="2000" dirty="0"/>
          </a:p>
        </p:txBody>
      </p:sp>
      <p:sp>
        <p:nvSpPr>
          <p:cNvPr id="4" name="TextBox 3">
            <a:extLst>
              <a:ext uri="{FF2B5EF4-FFF2-40B4-BE49-F238E27FC236}">
                <a16:creationId xmlns:a16="http://schemas.microsoft.com/office/drawing/2014/main" id="{272AC1E9-C286-584E-A1D6-304397F45CA4}"/>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sp>
        <p:nvSpPr>
          <p:cNvPr id="3" name="TextBox 2">
            <a:extLst>
              <a:ext uri="{FF2B5EF4-FFF2-40B4-BE49-F238E27FC236}">
                <a16:creationId xmlns:a16="http://schemas.microsoft.com/office/drawing/2014/main" id="{5A4D620C-26AC-9140-8BC3-2FAE42CD9476}"/>
              </a:ext>
            </a:extLst>
          </p:cNvPr>
          <p:cNvSpPr txBox="1"/>
          <p:nvPr/>
        </p:nvSpPr>
        <p:spPr>
          <a:xfrm>
            <a:off x="405113" y="675644"/>
            <a:ext cx="3113588" cy="707886"/>
          </a:xfrm>
          <a:prstGeom prst="rect">
            <a:avLst/>
          </a:prstGeom>
          <a:noFill/>
        </p:spPr>
        <p:txBody>
          <a:bodyPr wrap="square" rtlCol="0">
            <a:spAutoFit/>
          </a:bodyPr>
          <a:lstStyle/>
          <a:p>
            <a:r>
              <a:rPr lang="en-US" sz="4000" b="1" dirty="0">
                <a:solidFill>
                  <a:schemeClr val="accent5">
                    <a:lumMod val="75000"/>
                  </a:schemeClr>
                </a:solidFill>
                <a:latin typeface="+mj-lt"/>
                <a:ea typeface="+mj-ea"/>
                <a:cs typeface="+mj-cs"/>
              </a:rPr>
              <a:t>Example</a:t>
            </a:r>
            <a:endParaRPr lang="en-KE" sz="4000" b="1">
              <a:solidFill>
                <a:schemeClr val="accent5">
                  <a:lumMod val="75000"/>
                </a:schemeClr>
              </a:solidFill>
              <a:latin typeface="+mj-lt"/>
              <a:ea typeface="+mj-ea"/>
              <a:cs typeface="+mj-cs"/>
            </a:endParaRPr>
          </a:p>
        </p:txBody>
      </p:sp>
    </p:spTree>
    <p:extLst>
      <p:ext uri="{BB962C8B-B14F-4D97-AF65-F5344CB8AC3E}">
        <p14:creationId xmlns:p14="http://schemas.microsoft.com/office/powerpoint/2010/main" val="148070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13458" y="879675"/>
            <a:ext cx="8152716" cy="635549"/>
          </a:xfrm>
        </p:spPr>
        <p:txBody>
          <a:bodyPr>
            <a:noAutofit/>
          </a:bodyPr>
          <a:lstStyle/>
          <a:p>
            <a:r>
              <a:rPr lang="en-GB" sz="3800" dirty="0">
                <a:solidFill>
                  <a:schemeClr val="accent5">
                    <a:lumMod val="75000"/>
                  </a:schemeClr>
                </a:solidFill>
              </a:rPr>
              <a:t>Nature of Investment Decisions</a:t>
            </a:r>
            <a:endParaRPr lang="en-US" sz="3800" dirty="0">
              <a:solidFill>
                <a:schemeClr val="accent5">
                  <a:lumMod val="75000"/>
                </a:schemeClr>
              </a:solidFill>
            </a:endParaRPr>
          </a:p>
        </p:txBody>
      </p:sp>
      <p:sp>
        <p:nvSpPr>
          <p:cNvPr id="19459" name="Rectangle 3"/>
          <p:cNvSpPr>
            <a:spLocks noGrp="1" noChangeArrowheads="1"/>
          </p:cNvSpPr>
          <p:nvPr>
            <p:ph sz="quarter" idx="1"/>
          </p:nvPr>
        </p:nvSpPr>
        <p:spPr>
          <a:xfrm>
            <a:off x="532434" y="1747777"/>
            <a:ext cx="8233741" cy="4348223"/>
          </a:xfrm>
        </p:spPr>
        <p:txBody>
          <a:bodyPr>
            <a:normAutofit/>
          </a:bodyPr>
          <a:lstStyle/>
          <a:p>
            <a:pPr algn="just">
              <a:lnSpc>
                <a:spcPct val="80000"/>
              </a:lnSpc>
            </a:pPr>
            <a:r>
              <a:rPr lang="en-GB" dirty="0"/>
              <a:t>Efficient allocation of firm’s capital to long term assets/ projects is a very important finance decision.</a:t>
            </a:r>
          </a:p>
          <a:p>
            <a:pPr algn="just">
              <a:lnSpc>
                <a:spcPct val="80000"/>
              </a:lnSpc>
            </a:pPr>
            <a:r>
              <a:rPr lang="en-GB" dirty="0"/>
              <a:t>The </a:t>
            </a:r>
            <a:r>
              <a:rPr lang="en-GB" b="1" dirty="0"/>
              <a:t>investment decisions</a:t>
            </a:r>
            <a:r>
              <a:rPr lang="en-GB" dirty="0"/>
              <a:t> of a firm are generally known as the </a:t>
            </a:r>
            <a:r>
              <a:rPr lang="en-GB" b="1" dirty="0"/>
              <a:t>capital budgeting or capital expenditure decisions.</a:t>
            </a:r>
          </a:p>
          <a:p>
            <a:pPr algn="just">
              <a:lnSpc>
                <a:spcPct val="80000"/>
              </a:lnSpc>
            </a:pPr>
            <a:r>
              <a:rPr lang="en-GB" dirty="0"/>
              <a:t>The firm’s investment decisions would generally include </a:t>
            </a:r>
            <a:r>
              <a:rPr lang="en-GB" b="1" dirty="0"/>
              <a:t>expansion</a:t>
            </a:r>
            <a:r>
              <a:rPr lang="en-GB" dirty="0"/>
              <a:t>, </a:t>
            </a:r>
            <a:r>
              <a:rPr lang="en-GB" b="1" dirty="0"/>
              <a:t>acquisition</a:t>
            </a:r>
            <a:r>
              <a:rPr lang="en-GB" dirty="0"/>
              <a:t>, </a:t>
            </a:r>
            <a:r>
              <a:rPr lang="en-GB" b="1" dirty="0"/>
              <a:t>modernisation</a:t>
            </a:r>
            <a:r>
              <a:rPr lang="en-GB" dirty="0"/>
              <a:t> and </a:t>
            </a:r>
            <a:r>
              <a:rPr lang="en-GB" b="1" dirty="0"/>
              <a:t>replacement</a:t>
            </a:r>
            <a:r>
              <a:rPr lang="en-GB" dirty="0"/>
              <a:t> of the long-term assets. Sale of a division or business (</a:t>
            </a:r>
            <a:r>
              <a:rPr lang="en-GB" b="1" dirty="0"/>
              <a:t>divestment</a:t>
            </a:r>
            <a:r>
              <a:rPr lang="en-GB" dirty="0"/>
              <a:t>) is also as an investment decision. </a:t>
            </a:r>
          </a:p>
          <a:p>
            <a:pPr algn="just">
              <a:lnSpc>
                <a:spcPct val="80000"/>
              </a:lnSpc>
              <a:buFont typeface="Wingdings" pitchFamily="2" charset="2"/>
              <a:buNone/>
            </a:pPr>
            <a:endParaRPr lang="en-GB" dirty="0"/>
          </a:p>
          <a:p>
            <a:pPr marL="0" indent="0" algn="just">
              <a:lnSpc>
                <a:spcPct val="80000"/>
              </a:lnSpc>
              <a:buNone/>
            </a:pPr>
            <a:endParaRPr lang="en-US" sz="2600" dirty="0"/>
          </a:p>
        </p:txBody>
      </p:sp>
      <p:sp>
        <p:nvSpPr>
          <p:cNvPr id="4" name="TextBox 3">
            <a:extLst>
              <a:ext uri="{FF2B5EF4-FFF2-40B4-BE49-F238E27FC236}">
                <a16:creationId xmlns:a16="http://schemas.microsoft.com/office/drawing/2014/main" id="{F6758003-CB72-A045-BD2F-D40989363916}"/>
              </a:ext>
            </a:extLst>
          </p:cNvPr>
          <p:cNvSpPr txBox="1"/>
          <p:nvPr/>
        </p:nvSpPr>
        <p:spPr>
          <a:xfrm>
            <a:off x="532434" y="439838"/>
            <a:ext cx="1805651" cy="322162"/>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36904384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12775" y="762000"/>
            <a:ext cx="8153399" cy="838200"/>
          </a:xfrm>
        </p:spPr>
        <p:txBody>
          <a:bodyPr>
            <a:normAutofit/>
          </a:bodyPr>
          <a:lstStyle/>
          <a:p>
            <a:r>
              <a:rPr lang="en-GB" b="1" dirty="0">
                <a:solidFill>
                  <a:schemeClr val="accent5">
                    <a:lumMod val="75000"/>
                  </a:schemeClr>
                </a:solidFill>
              </a:rPr>
              <a:t>Acceptance Rule</a:t>
            </a:r>
            <a:endParaRPr lang="en-US" b="1" dirty="0">
              <a:solidFill>
                <a:schemeClr val="accent5">
                  <a:lumMod val="75000"/>
                </a:schemeClr>
              </a:solidFill>
            </a:endParaRPr>
          </a:p>
        </p:txBody>
      </p:sp>
      <p:sp>
        <p:nvSpPr>
          <p:cNvPr id="48131" name="Rectangle 3"/>
          <p:cNvSpPr>
            <a:spLocks noGrp="1" noChangeArrowheads="1"/>
          </p:cNvSpPr>
          <p:nvPr>
            <p:ph sz="quarter" idx="1"/>
          </p:nvPr>
        </p:nvSpPr>
        <p:spPr>
          <a:xfrm>
            <a:off x="612775" y="1600200"/>
            <a:ext cx="8153400" cy="4495800"/>
          </a:xfrm>
        </p:spPr>
        <p:txBody>
          <a:bodyPr/>
          <a:lstStyle/>
          <a:p>
            <a:pPr algn="just">
              <a:lnSpc>
                <a:spcPct val="90000"/>
              </a:lnSpc>
            </a:pPr>
            <a:r>
              <a:rPr lang="en-GB" dirty="0"/>
              <a:t>This method will accept all those projects whose ARR is higher than the minimum rate established by the management and reject those projects which have ARR less than the minimum rate.</a:t>
            </a:r>
          </a:p>
          <a:p>
            <a:pPr algn="just"/>
            <a:r>
              <a:rPr lang="en-GB" dirty="0"/>
              <a:t>This method would rank a project as number one if it has highest ARR and lowest rank would be assigned to the project with lowest ARR.</a:t>
            </a:r>
            <a:endParaRPr lang="en-US" dirty="0"/>
          </a:p>
        </p:txBody>
      </p:sp>
      <p:sp>
        <p:nvSpPr>
          <p:cNvPr id="4" name="TextBox 3">
            <a:extLst>
              <a:ext uri="{FF2B5EF4-FFF2-40B4-BE49-F238E27FC236}">
                <a16:creationId xmlns:a16="http://schemas.microsoft.com/office/drawing/2014/main" id="{2AC908A3-6E7A-254B-89FA-2B90F0C527DC}"/>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4147639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12775" y="787077"/>
            <a:ext cx="8153400" cy="787079"/>
          </a:xfrm>
        </p:spPr>
        <p:txBody>
          <a:bodyPr>
            <a:normAutofit/>
          </a:bodyPr>
          <a:lstStyle/>
          <a:p>
            <a:r>
              <a:rPr lang="en-GB" b="1" dirty="0">
                <a:solidFill>
                  <a:schemeClr val="accent5">
                    <a:lumMod val="75000"/>
                  </a:schemeClr>
                </a:solidFill>
              </a:rPr>
              <a:t>Evaluation of ARR Method</a:t>
            </a:r>
            <a:endParaRPr lang="en-US" b="1" dirty="0">
              <a:solidFill>
                <a:schemeClr val="accent5">
                  <a:lumMod val="75000"/>
                </a:schemeClr>
              </a:solidFill>
            </a:endParaRPr>
          </a:p>
        </p:txBody>
      </p:sp>
      <p:sp>
        <p:nvSpPr>
          <p:cNvPr id="49155" name="Rectangle 3"/>
          <p:cNvSpPr>
            <a:spLocks noGrp="1" noChangeArrowheads="1"/>
          </p:cNvSpPr>
          <p:nvPr>
            <p:ph sz="quarter" idx="1"/>
          </p:nvPr>
        </p:nvSpPr>
        <p:spPr>
          <a:xfrm>
            <a:off x="612775" y="1676400"/>
            <a:ext cx="8302625" cy="4495800"/>
          </a:xfrm>
        </p:spPr>
        <p:txBody>
          <a:bodyPr/>
          <a:lstStyle/>
          <a:p>
            <a:r>
              <a:rPr lang="en-GB" b="1" dirty="0"/>
              <a:t>Merits</a:t>
            </a:r>
          </a:p>
          <a:p>
            <a:pPr lvl="1">
              <a:buClr>
                <a:srgbClr val="009900"/>
              </a:buClr>
              <a:buSzPct val="100000"/>
              <a:buFont typeface="Wingdings" pitchFamily="2" charset="2"/>
              <a:buChar char="ü"/>
            </a:pPr>
            <a:r>
              <a:rPr lang="en-GB" dirty="0"/>
              <a:t>Simplicity </a:t>
            </a:r>
          </a:p>
          <a:p>
            <a:pPr lvl="1">
              <a:buClr>
                <a:srgbClr val="009900"/>
              </a:buClr>
              <a:buSzPct val="100000"/>
              <a:buFont typeface="Wingdings" pitchFamily="2" charset="2"/>
              <a:buChar char="ü"/>
            </a:pPr>
            <a:r>
              <a:rPr lang="en-GB" dirty="0"/>
              <a:t>Accounting data </a:t>
            </a:r>
          </a:p>
          <a:p>
            <a:r>
              <a:rPr lang="en-GB" b="1" dirty="0"/>
              <a:t>Shortcomings</a:t>
            </a:r>
          </a:p>
          <a:p>
            <a:pPr lvl="1" algn="just">
              <a:buFont typeface="Wingdings" pitchFamily="2" charset="2"/>
              <a:buChar char="ü"/>
            </a:pPr>
            <a:r>
              <a:rPr lang="en-GB" dirty="0"/>
              <a:t> Cash flows ignored</a:t>
            </a:r>
          </a:p>
          <a:p>
            <a:pPr lvl="1" algn="just">
              <a:buFont typeface="Wingdings" pitchFamily="2" charset="2"/>
              <a:buChar char="ü"/>
            </a:pPr>
            <a:r>
              <a:rPr lang="en-GB" dirty="0"/>
              <a:t>Time value ignored </a:t>
            </a:r>
          </a:p>
          <a:p>
            <a:pPr lvl="1" algn="just">
              <a:buFont typeface="Wingdings" pitchFamily="2" charset="2"/>
              <a:buChar char="ü"/>
            </a:pPr>
            <a:r>
              <a:rPr lang="en-GB" dirty="0"/>
              <a:t>I</a:t>
            </a:r>
            <a:r>
              <a:rPr lang="en-US" dirty="0"/>
              <a:t>t does not consider how soon the investment should recover the cost </a:t>
            </a:r>
            <a:endParaRPr lang="en-GB" dirty="0"/>
          </a:p>
        </p:txBody>
      </p:sp>
      <p:sp>
        <p:nvSpPr>
          <p:cNvPr id="4" name="TextBox 3">
            <a:extLst>
              <a:ext uri="{FF2B5EF4-FFF2-40B4-BE49-F238E27FC236}">
                <a16:creationId xmlns:a16="http://schemas.microsoft.com/office/drawing/2014/main" id="{2CFE590D-7135-704D-955E-AD996BFCDF1E}"/>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3006254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381000" y="304800"/>
            <a:ext cx="8229600" cy="1143000"/>
          </a:xfrm>
        </p:spPr>
        <p:txBody>
          <a:bodyPr>
            <a:normAutofit fontScale="90000"/>
          </a:bodyPr>
          <a:lstStyle/>
          <a:p>
            <a:br>
              <a:rPr lang="en-GB" b="1" dirty="0">
                <a:solidFill>
                  <a:schemeClr val="accent5">
                    <a:lumMod val="75000"/>
                  </a:schemeClr>
                </a:solidFill>
              </a:rPr>
            </a:br>
            <a:r>
              <a:rPr lang="en-GB" b="1" dirty="0">
                <a:solidFill>
                  <a:schemeClr val="accent5">
                    <a:lumMod val="75000"/>
                  </a:schemeClr>
                </a:solidFill>
              </a:rPr>
              <a:t>Net Present Value Method</a:t>
            </a:r>
            <a:endParaRPr lang="en-US" b="1" dirty="0">
              <a:solidFill>
                <a:schemeClr val="accent5">
                  <a:lumMod val="75000"/>
                </a:schemeClr>
              </a:solidFill>
            </a:endParaRPr>
          </a:p>
        </p:txBody>
      </p:sp>
      <p:sp>
        <p:nvSpPr>
          <p:cNvPr id="26627" name="Rectangle 3"/>
          <p:cNvSpPr>
            <a:spLocks noGrp="1" noChangeArrowheads="1"/>
          </p:cNvSpPr>
          <p:nvPr>
            <p:ph sz="quarter" idx="1"/>
          </p:nvPr>
        </p:nvSpPr>
        <p:spPr>
          <a:xfrm>
            <a:off x="304800" y="1678328"/>
            <a:ext cx="8229600" cy="4341471"/>
          </a:xfrm>
        </p:spPr>
        <p:txBody>
          <a:bodyPr/>
          <a:lstStyle/>
          <a:p>
            <a:pPr algn="just"/>
            <a:r>
              <a:rPr lang="en-US" sz="2400" dirty="0"/>
              <a:t>Cash flows of the investment project should be forecasted based on realistic assumptions.</a:t>
            </a:r>
          </a:p>
          <a:p>
            <a:pPr algn="just"/>
            <a:r>
              <a:rPr lang="en-US" sz="2400" dirty="0"/>
              <a:t>Appropriate discount rate should be identified to discount the forecasted cash flows. </a:t>
            </a:r>
          </a:p>
          <a:p>
            <a:pPr algn="just"/>
            <a:r>
              <a:rPr lang="en-US" sz="2400" dirty="0"/>
              <a:t>Present value of cash flows should be calculated using the opportunity cost of capital as the discount rate.</a:t>
            </a:r>
          </a:p>
          <a:p>
            <a:pPr algn="just"/>
            <a:r>
              <a:rPr lang="en-US" sz="2400" dirty="0"/>
              <a:t>Net present value should be found out by subtracting present value of cash outflows from present value of cash inflows. The project should be accepted if NPV is positive (i.e., NPV &gt; 0).</a:t>
            </a:r>
            <a:endParaRPr lang="en-GB" sz="2400" dirty="0"/>
          </a:p>
          <a:p>
            <a:pPr algn="just">
              <a:lnSpc>
                <a:spcPct val="90000"/>
              </a:lnSpc>
            </a:pPr>
            <a:endParaRPr lang="en-GB" sz="2400" dirty="0"/>
          </a:p>
        </p:txBody>
      </p:sp>
      <p:sp>
        <p:nvSpPr>
          <p:cNvPr id="4" name="TextBox 3">
            <a:extLst>
              <a:ext uri="{FF2B5EF4-FFF2-40B4-BE49-F238E27FC236}">
                <a16:creationId xmlns:a16="http://schemas.microsoft.com/office/drawing/2014/main" id="{CC2F68C7-E8C9-6C4D-B58C-794A860507EF}"/>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3156755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752353" y="1018572"/>
            <a:ext cx="8013821" cy="740774"/>
          </a:xfrm>
        </p:spPr>
        <p:txBody>
          <a:bodyPr>
            <a:normAutofit/>
          </a:bodyPr>
          <a:lstStyle/>
          <a:p>
            <a:r>
              <a:rPr lang="en-GB" b="1" dirty="0">
                <a:solidFill>
                  <a:schemeClr val="accent5">
                    <a:lumMod val="75000"/>
                  </a:schemeClr>
                </a:solidFill>
              </a:rPr>
              <a:t>Net Present Value Method</a:t>
            </a:r>
            <a:endParaRPr lang="en-US" b="1" dirty="0">
              <a:solidFill>
                <a:schemeClr val="accent5">
                  <a:lumMod val="75000"/>
                </a:schemeClr>
              </a:solidFill>
            </a:endParaRPr>
          </a:p>
        </p:txBody>
      </p:sp>
      <p:sp>
        <p:nvSpPr>
          <p:cNvPr id="1028" name="Rectangle 3"/>
          <p:cNvSpPr>
            <a:spLocks noGrp="1" noChangeArrowheads="1"/>
          </p:cNvSpPr>
          <p:nvPr>
            <p:ph sz="quarter" idx="1"/>
          </p:nvPr>
        </p:nvSpPr>
        <p:spPr>
          <a:xfrm>
            <a:off x="334701" y="1905000"/>
            <a:ext cx="8229600" cy="3048000"/>
          </a:xfrm>
        </p:spPr>
        <p:txBody>
          <a:bodyPr/>
          <a:lstStyle/>
          <a:p>
            <a:r>
              <a:rPr lang="en-GB" dirty="0"/>
              <a:t>The formula for the net present value can be written as follows:</a:t>
            </a:r>
            <a:endParaRPr lang="en-US" dirty="0"/>
          </a:p>
        </p:txBody>
      </p:sp>
      <p:sp>
        <p:nvSpPr>
          <p:cNvPr id="3077" name="Rectangle 5"/>
          <p:cNvSpPr>
            <a:spLocks noChangeArrowheads="1"/>
          </p:cNvSpPr>
          <p:nvPr/>
        </p:nvSpPr>
        <p:spPr bwMode="auto">
          <a:xfrm>
            <a:off x="0" y="3009900"/>
            <a:ext cx="9144000" cy="0"/>
          </a:xfrm>
          <a:prstGeom prst="rect">
            <a:avLst/>
          </a:prstGeom>
          <a:noFill/>
          <a:ln w="9525">
            <a:noFill/>
            <a:miter lim="800000"/>
            <a:headEnd/>
            <a:tailEnd/>
          </a:ln>
        </p:spPr>
        <p:txBody>
          <a:bodyPr wrap="none" anchor="ctr">
            <a:spAutoFit/>
          </a:bodyPr>
          <a:lstStyle/>
          <a:p>
            <a:endParaRPr lang="en-US" dirty="0"/>
          </a:p>
        </p:txBody>
      </p:sp>
      <p:graphicFrame>
        <p:nvGraphicFramePr>
          <p:cNvPr id="1026" name="Object 2"/>
          <p:cNvGraphicFramePr>
            <a:graphicFrameLocks noChangeAspect="1"/>
          </p:cNvGraphicFramePr>
          <p:nvPr>
            <p:extLst>
              <p:ext uri="{D42A27DB-BD31-4B8C-83A1-F6EECF244321}">
                <p14:modId xmlns:p14="http://schemas.microsoft.com/office/powerpoint/2010/main" val="1744861943"/>
              </p:ext>
            </p:extLst>
          </p:nvPr>
        </p:nvGraphicFramePr>
        <p:xfrm>
          <a:off x="1515801" y="2976624"/>
          <a:ext cx="5867400" cy="1752600"/>
        </p:xfrm>
        <a:graphic>
          <a:graphicData uri="http://schemas.openxmlformats.org/presentationml/2006/ole">
            <mc:AlternateContent xmlns:mc="http://schemas.openxmlformats.org/markup-compatibility/2006">
              <mc:Choice xmlns:v="urn:schemas-microsoft-com:vml" Requires="v">
                <p:oleObj spid="_x0000_s3179" name="Equation" r:id="rId4" imgW="2984500" imgH="850900" progId="Equation.3">
                  <p:embed/>
                </p:oleObj>
              </mc:Choice>
              <mc:Fallback>
                <p:oleObj name="Equation" r:id="rId4" imgW="2984500" imgH="850900" progId="Equation.3">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5801" y="2976624"/>
                        <a:ext cx="5867400" cy="175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a:extLst>
              <a:ext uri="{FF2B5EF4-FFF2-40B4-BE49-F238E27FC236}">
                <a16:creationId xmlns:a16="http://schemas.microsoft.com/office/drawing/2014/main" id="{6DD58932-E4A3-A040-B679-4C3A554FD315}"/>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sp>
        <p:nvSpPr>
          <p:cNvPr id="2" name="TextBox 1">
            <a:extLst>
              <a:ext uri="{FF2B5EF4-FFF2-40B4-BE49-F238E27FC236}">
                <a16:creationId xmlns:a16="http://schemas.microsoft.com/office/drawing/2014/main" id="{10A05F1C-E48E-814E-8672-F65B7FB40900}"/>
              </a:ext>
            </a:extLst>
          </p:cNvPr>
          <p:cNvSpPr txBox="1"/>
          <p:nvPr/>
        </p:nvSpPr>
        <p:spPr>
          <a:xfrm>
            <a:off x="1515801" y="5285275"/>
            <a:ext cx="6259493" cy="461665"/>
          </a:xfrm>
          <a:prstGeom prst="rect">
            <a:avLst/>
          </a:prstGeom>
          <a:noFill/>
        </p:spPr>
        <p:txBody>
          <a:bodyPr wrap="square" rtlCol="0">
            <a:spAutoFit/>
          </a:bodyPr>
          <a:lstStyle/>
          <a:p>
            <a:r>
              <a:rPr lang="en-KE" sz="2400" i="1" dirty="0">
                <a:solidFill>
                  <a:srgbClr val="7030A0"/>
                </a:solidFill>
              </a:rPr>
              <a:t>NPV= PV Cash inflows – PV Cash outflows</a:t>
            </a:r>
          </a:p>
        </p:txBody>
      </p:sp>
    </p:spTree>
    <p:extLst>
      <p:ext uri="{BB962C8B-B14F-4D97-AF65-F5344CB8AC3E}">
        <p14:creationId xmlns:p14="http://schemas.microsoft.com/office/powerpoint/2010/main" val="2770871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12775" y="228599"/>
            <a:ext cx="8153400" cy="1391853"/>
          </a:xfrm>
        </p:spPr>
        <p:txBody>
          <a:bodyPr>
            <a:normAutofit/>
          </a:bodyPr>
          <a:lstStyle/>
          <a:p>
            <a:br>
              <a:rPr lang="en-GB" b="1" dirty="0">
                <a:solidFill>
                  <a:schemeClr val="accent5">
                    <a:lumMod val="75000"/>
                  </a:schemeClr>
                </a:solidFill>
              </a:rPr>
            </a:br>
            <a:r>
              <a:rPr lang="en-GB" b="1" dirty="0">
                <a:solidFill>
                  <a:schemeClr val="accent5">
                    <a:lumMod val="75000"/>
                  </a:schemeClr>
                </a:solidFill>
              </a:rPr>
              <a:t>Calculating Net Present Value</a:t>
            </a:r>
            <a:r>
              <a:rPr lang="en-US" b="1" dirty="0">
                <a:solidFill>
                  <a:schemeClr val="accent5">
                    <a:lumMod val="75000"/>
                  </a:schemeClr>
                </a:solidFill>
              </a:rPr>
              <a:t> </a:t>
            </a:r>
          </a:p>
        </p:txBody>
      </p:sp>
      <p:sp>
        <p:nvSpPr>
          <p:cNvPr id="27651" name="Rectangle 3"/>
          <p:cNvSpPr>
            <a:spLocks noGrp="1" noChangeArrowheads="1"/>
          </p:cNvSpPr>
          <p:nvPr>
            <p:ph sz="quarter" idx="1"/>
          </p:nvPr>
        </p:nvSpPr>
        <p:spPr>
          <a:xfrm>
            <a:off x="532434" y="1524000"/>
            <a:ext cx="8154366" cy="1625447"/>
          </a:xfrm>
        </p:spPr>
        <p:txBody>
          <a:bodyPr/>
          <a:lstStyle/>
          <a:p>
            <a:pPr marL="0" indent="0" algn="just">
              <a:buNone/>
            </a:pPr>
            <a:r>
              <a:rPr lang="en-US" sz="2400" dirty="0"/>
              <a:t>Assume that Project </a:t>
            </a:r>
            <a:r>
              <a:rPr lang="en-US" sz="2400" i="1" dirty="0"/>
              <a:t>X </a:t>
            </a:r>
            <a:r>
              <a:rPr lang="en-US" sz="2400" dirty="0"/>
              <a:t>costs </a:t>
            </a:r>
            <a:r>
              <a:rPr lang="en-US" sz="2400" dirty="0" err="1"/>
              <a:t>sh</a:t>
            </a:r>
            <a:r>
              <a:rPr lang="en-US" sz="2400" dirty="0"/>
              <a:t> 2,500 now and is expected to generate year-end cash inflows of </a:t>
            </a:r>
            <a:r>
              <a:rPr lang="en-US" sz="2400" dirty="0" err="1"/>
              <a:t>sh</a:t>
            </a:r>
            <a:r>
              <a:rPr lang="en-US" sz="2400" dirty="0"/>
              <a:t> 900, </a:t>
            </a:r>
            <a:r>
              <a:rPr lang="en-US" sz="2400" dirty="0" err="1"/>
              <a:t>sh</a:t>
            </a:r>
            <a:r>
              <a:rPr lang="en-US" sz="2400" dirty="0"/>
              <a:t> 800, </a:t>
            </a:r>
            <a:r>
              <a:rPr lang="en-US" sz="2400" dirty="0" err="1"/>
              <a:t>sh</a:t>
            </a:r>
            <a:r>
              <a:rPr lang="en-US" sz="2400" dirty="0"/>
              <a:t> 700, </a:t>
            </a:r>
            <a:r>
              <a:rPr lang="en-US" sz="2400" dirty="0" err="1"/>
              <a:t>sh</a:t>
            </a:r>
            <a:r>
              <a:rPr lang="en-US" sz="2400" dirty="0"/>
              <a:t> 600 and </a:t>
            </a:r>
            <a:r>
              <a:rPr lang="en-US" sz="2400" dirty="0" err="1"/>
              <a:t>sh</a:t>
            </a:r>
            <a:r>
              <a:rPr lang="en-US" sz="2400" dirty="0"/>
              <a:t> 500 in years 1 through 5. The opportunity cost of the capital may be assumed to be 10 per cent.</a:t>
            </a:r>
            <a:endParaRPr lang="en-GB" sz="2400" dirty="0"/>
          </a:p>
        </p:txBody>
      </p:sp>
      <p:sp>
        <p:nvSpPr>
          <p:cNvPr id="35844" name="Rectangle 5"/>
          <p:cNvSpPr>
            <a:spLocks noChangeArrowheads="1"/>
          </p:cNvSpPr>
          <p:nvPr/>
        </p:nvSpPr>
        <p:spPr bwMode="auto">
          <a:xfrm>
            <a:off x="0" y="2728913"/>
            <a:ext cx="9144000" cy="0"/>
          </a:xfrm>
          <a:prstGeom prst="rect">
            <a:avLst/>
          </a:prstGeom>
          <a:noFill/>
          <a:ln w="9525">
            <a:noFill/>
            <a:miter lim="800000"/>
            <a:headEnd/>
            <a:tailEnd/>
          </a:ln>
        </p:spPr>
        <p:txBody>
          <a:bodyPr wrap="none" anchor="ctr">
            <a:spAutoFit/>
          </a:bodyPr>
          <a:lstStyle/>
          <a:p>
            <a:endParaRPr lang="en-US" dirty="0"/>
          </a:p>
        </p:txBody>
      </p:sp>
      <p:pic>
        <p:nvPicPr>
          <p:cNvPr id="27653" name="Picture 7"/>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752354" y="3127362"/>
            <a:ext cx="7070203" cy="2612901"/>
          </a:xfrm>
          <a:prstGeom prst="rect">
            <a:avLst/>
          </a:prstGeom>
          <a:noFill/>
          <a:ln w="9525">
            <a:noFill/>
            <a:miter lim="800000"/>
            <a:headEnd/>
            <a:tailEnd/>
          </a:ln>
        </p:spPr>
      </p:pic>
      <p:sp>
        <p:nvSpPr>
          <p:cNvPr id="6" name="TextBox 5">
            <a:extLst>
              <a:ext uri="{FF2B5EF4-FFF2-40B4-BE49-F238E27FC236}">
                <a16:creationId xmlns:a16="http://schemas.microsoft.com/office/drawing/2014/main" id="{297A81A8-6C4F-A84E-A9B8-FC86F9B65D69}"/>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3957894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612775" y="762000"/>
            <a:ext cx="8153400" cy="742708"/>
          </a:xfrm>
        </p:spPr>
        <p:txBody>
          <a:bodyPr/>
          <a:lstStyle/>
          <a:p>
            <a:r>
              <a:rPr lang="en-US" dirty="0">
                <a:solidFill>
                  <a:schemeClr val="accent5">
                    <a:lumMod val="75000"/>
                  </a:schemeClr>
                </a:solidFill>
              </a:rPr>
              <a:t>Example</a:t>
            </a:r>
          </a:p>
        </p:txBody>
      </p:sp>
      <p:sp>
        <p:nvSpPr>
          <p:cNvPr id="36867" name="Content Placeholder 2"/>
          <p:cNvSpPr>
            <a:spLocks noGrp="1"/>
          </p:cNvSpPr>
          <p:nvPr>
            <p:ph sz="quarter" idx="1"/>
          </p:nvPr>
        </p:nvSpPr>
        <p:spPr>
          <a:xfrm>
            <a:off x="532434" y="1504708"/>
            <a:ext cx="8233741" cy="4591292"/>
          </a:xfrm>
        </p:spPr>
        <p:txBody>
          <a:bodyPr>
            <a:noAutofit/>
          </a:bodyPr>
          <a:lstStyle/>
          <a:p>
            <a:pPr marL="0" indent="0" algn="just">
              <a:buNone/>
            </a:pPr>
            <a:r>
              <a:rPr lang="en-US" sz="1800" dirty="0"/>
              <a:t>Jeremy limited wishes to expand its output by purchasing a new machine worth 170,000 and installation costs are estimated at 40,000/=.  In the 4</a:t>
            </a:r>
            <a:r>
              <a:rPr lang="en-US" sz="1800" baseline="30000" dirty="0"/>
              <a:t>th</a:t>
            </a:r>
            <a:r>
              <a:rPr lang="en-US" sz="1800" dirty="0"/>
              <a:t> year, this machine will call for an overhaul to cost 80,000/=.  Its expected inflows are:</a:t>
            </a:r>
          </a:p>
          <a:p>
            <a:pPr marL="0" indent="0" algn="just">
              <a:buNone/>
            </a:pPr>
            <a:r>
              <a:rPr lang="en-US" sz="1800" dirty="0"/>
              <a:t>				</a:t>
            </a:r>
            <a:r>
              <a:rPr lang="en-US" sz="1800" b="1" dirty="0"/>
              <a:t>Shs</a:t>
            </a:r>
          </a:p>
          <a:p>
            <a:pPr marL="0" indent="0" algn="just">
              <a:buNone/>
            </a:pPr>
            <a:r>
              <a:rPr lang="en-US" sz="1800" dirty="0"/>
              <a:t>		Year 1		60,000</a:t>
            </a:r>
          </a:p>
          <a:p>
            <a:pPr marL="0" indent="0" algn="just">
              <a:buNone/>
            </a:pPr>
            <a:r>
              <a:rPr lang="en-US" sz="1800" dirty="0"/>
              <a:t>		Year 2		72,650</a:t>
            </a:r>
          </a:p>
          <a:p>
            <a:pPr marL="0" indent="0" algn="just">
              <a:buNone/>
            </a:pPr>
            <a:r>
              <a:rPr lang="en-US" sz="1800" dirty="0"/>
              <a:t>		Year 3		35,720</a:t>
            </a:r>
          </a:p>
          <a:p>
            <a:pPr marL="0" indent="0" algn="just">
              <a:buNone/>
            </a:pPr>
            <a:r>
              <a:rPr lang="en-US" sz="1800" dirty="0"/>
              <a:t>		Year 4		48,510</a:t>
            </a:r>
          </a:p>
          <a:p>
            <a:pPr marL="0" indent="0" algn="just">
              <a:buNone/>
            </a:pPr>
            <a:r>
              <a:rPr lang="en-US" sz="1800" dirty="0"/>
              <a:t>		Year 5		91,630</a:t>
            </a:r>
          </a:p>
          <a:p>
            <a:pPr marL="0" indent="0" algn="just">
              <a:buNone/>
            </a:pPr>
            <a:r>
              <a:rPr lang="en-US" sz="1800" dirty="0"/>
              <a:t>		Year 6		83,715</a:t>
            </a:r>
          </a:p>
          <a:p>
            <a:pPr algn="just"/>
            <a:r>
              <a:rPr lang="en-US" sz="1800" dirty="0"/>
              <a:t>This company can raise finance to purchase machine at 12% interest rate. </a:t>
            </a:r>
          </a:p>
          <a:p>
            <a:pPr algn="just"/>
            <a:r>
              <a:rPr lang="en-US" sz="1800" dirty="0"/>
              <a:t>Compute NPV and advise management accordingly.</a:t>
            </a:r>
          </a:p>
          <a:p>
            <a:pPr algn="just"/>
            <a:endParaRPr lang="en-US" sz="1800" dirty="0"/>
          </a:p>
        </p:txBody>
      </p:sp>
      <p:sp>
        <p:nvSpPr>
          <p:cNvPr id="5" name="TextBox 4">
            <a:extLst>
              <a:ext uri="{FF2B5EF4-FFF2-40B4-BE49-F238E27FC236}">
                <a16:creationId xmlns:a16="http://schemas.microsoft.com/office/drawing/2014/main" id="{CBF6C2A0-ECEB-A74F-80AD-A00CC78FCE94}"/>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24525971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532435" y="762000"/>
            <a:ext cx="8233739" cy="609600"/>
          </a:xfrm>
        </p:spPr>
        <p:txBody>
          <a:bodyPr>
            <a:normAutofit fontScale="90000"/>
          </a:bodyPr>
          <a:lstStyle/>
          <a:p>
            <a:r>
              <a:rPr lang="en-US" dirty="0">
                <a:solidFill>
                  <a:schemeClr val="accent5">
                    <a:lumMod val="75000"/>
                  </a:schemeClr>
                </a:solidFill>
              </a:rPr>
              <a:t>Solution</a:t>
            </a:r>
          </a:p>
        </p:txBody>
      </p:sp>
      <p:sp>
        <p:nvSpPr>
          <p:cNvPr id="3" name="Content Placeholder 2"/>
          <p:cNvSpPr>
            <a:spLocks noGrp="1"/>
          </p:cNvSpPr>
          <p:nvPr>
            <p:ph sz="quarter" idx="1"/>
          </p:nvPr>
        </p:nvSpPr>
        <p:spPr>
          <a:xfrm>
            <a:off x="228600" y="1371600"/>
            <a:ext cx="8763000" cy="5105400"/>
          </a:xfrm>
        </p:spPr>
        <p:txBody>
          <a:bodyPr>
            <a:normAutofit/>
          </a:bodyPr>
          <a:lstStyle/>
          <a:p>
            <a:pPr marL="0" indent="0">
              <a:buNone/>
              <a:defRPr/>
            </a:pPr>
            <a:r>
              <a:rPr lang="en-US" sz="1200" dirty="0"/>
              <a:t>					</a:t>
            </a:r>
            <a:r>
              <a:rPr lang="en-US" sz="1200" b="1" dirty="0"/>
              <a:t>  Shs.</a:t>
            </a:r>
          </a:p>
          <a:p>
            <a:pPr marL="0" indent="0">
              <a:buNone/>
              <a:defRPr/>
            </a:pPr>
            <a:r>
              <a:rPr lang="en-US" sz="1200" dirty="0"/>
              <a:t>       </a:t>
            </a:r>
            <a:r>
              <a:rPr lang="en-US" sz="1200" b="1" dirty="0"/>
              <a:t>PV of outflows</a:t>
            </a:r>
          </a:p>
          <a:p>
            <a:pPr>
              <a:defRPr/>
            </a:pPr>
            <a:r>
              <a:rPr lang="en-US" sz="1200" dirty="0"/>
              <a:t>Cost of machine at present value		                          170,000</a:t>
            </a:r>
          </a:p>
          <a:p>
            <a:pPr>
              <a:defRPr/>
            </a:pPr>
            <a:r>
              <a:rPr lang="en-US" sz="1200" dirty="0"/>
              <a:t>Installation cost				</a:t>
            </a:r>
            <a:r>
              <a:rPr lang="en-US" sz="1200" u="sng" dirty="0"/>
              <a:t>  40,000</a:t>
            </a:r>
            <a:endParaRPr lang="en-US" sz="1200" dirty="0"/>
          </a:p>
          <a:p>
            <a:pPr marL="0" indent="0">
              <a:buNone/>
              <a:defRPr/>
            </a:pPr>
            <a:r>
              <a:rPr lang="en-US" sz="1200" dirty="0"/>
              <a:t>					 210,000</a:t>
            </a:r>
          </a:p>
          <a:p>
            <a:pPr>
              <a:defRPr/>
            </a:pPr>
            <a:r>
              <a:rPr lang="en-US" sz="1200" dirty="0"/>
              <a:t>Overhaul cost in the 4</a:t>
            </a:r>
            <a:r>
              <a:rPr lang="en-US" sz="1200" baseline="30000" dirty="0"/>
              <a:t>th</a:t>
            </a:r>
            <a:r>
              <a:rPr lang="en-US" sz="1200" dirty="0"/>
              <a:t> year   PV  ( 80,000 *  (1.12)</a:t>
            </a:r>
            <a:r>
              <a:rPr lang="en-US" sz="1200" baseline="30000" dirty="0"/>
              <a:t>- 4</a:t>
            </a:r>
            <a:r>
              <a:rPr lang="en-US" sz="1200" dirty="0"/>
              <a:t>	                          50,841.45		</a:t>
            </a:r>
          </a:p>
          <a:p>
            <a:pPr>
              <a:defRPr/>
            </a:pPr>
            <a:r>
              <a:rPr lang="en-US" sz="1200" b="1" dirty="0"/>
              <a:t>Total present value of investment</a:t>
            </a:r>
            <a:r>
              <a:rPr lang="en-US" sz="1200" dirty="0"/>
              <a:t>		</a:t>
            </a:r>
            <a:r>
              <a:rPr lang="en-US" sz="1200" b="1" dirty="0"/>
              <a:t>                        </a:t>
            </a:r>
            <a:r>
              <a:rPr lang="en-US" sz="1200" b="1" u="sng" dirty="0"/>
              <a:t>260,841.45</a:t>
            </a:r>
            <a:endParaRPr lang="en-US" sz="1200" b="1" dirty="0"/>
          </a:p>
          <a:p>
            <a:pPr marL="0" indent="0">
              <a:buNone/>
              <a:defRPr/>
            </a:pPr>
            <a:endParaRPr lang="en-US" sz="1200" dirty="0"/>
          </a:p>
          <a:p>
            <a:pPr marL="0" indent="0">
              <a:buNone/>
              <a:defRPr/>
            </a:pPr>
            <a:r>
              <a:rPr lang="en-US" sz="1200" b="1" dirty="0"/>
              <a:t>     PV inflows	</a:t>
            </a:r>
            <a:r>
              <a:rPr lang="en-US" sz="1200" dirty="0"/>
              <a:t>	 	 </a:t>
            </a:r>
          </a:p>
          <a:p>
            <a:pPr>
              <a:defRPr/>
            </a:pPr>
            <a:r>
              <a:rPr lang="en-US" sz="1200" dirty="0"/>
              <a:t>		</a:t>
            </a:r>
          </a:p>
          <a:p>
            <a:pPr marL="0" indent="0">
              <a:buNone/>
              <a:defRPr/>
            </a:pPr>
            <a:r>
              <a:rPr lang="en-US" sz="1200" dirty="0"/>
              <a:t>                         </a:t>
            </a:r>
            <a:r>
              <a:rPr lang="en-US" sz="1600" dirty="0"/>
              <a:t>= </a:t>
            </a:r>
            <a:r>
              <a:rPr lang="en-US" sz="1200" b="1" u="sng" dirty="0"/>
              <a:t>262,147.28</a:t>
            </a:r>
            <a:endParaRPr lang="en-US" sz="1200" b="1" dirty="0"/>
          </a:p>
          <a:p>
            <a:pPr marL="0" indent="0">
              <a:buFont typeface="Wingdings" pitchFamily="2" charset="2"/>
              <a:buNone/>
              <a:defRPr/>
            </a:pPr>
            <a:endParaRPr lang="en-US" sz="1200" dirty="0"/>
          </a:p>
          <a:p>
            <a:pPr>
              <a:defRPr/>
            </a:pPr>
            <a:r>
              <a:rPr lang="en-US" sz="1200" b="1" dirty="0"/>
              <a:t>Therefore:	NPV = 262,147.28 – 260,841.45</a:t>
            </a:r>
          </a:p>
          <a:p>
            <a:pPr>
              <a:defRPr/>
            </a:pPr>
            <a:r>
              <a:rPr lang="en-US" sz="1200" dirty="0"/>
              <a:t>                            = </a:t>
            </a:r>
            <a:r>
              <a:rPr lang="en-US" sz="1200" u="dbl" dirty="0"/>
              <a:t>1,</a:t>
            </a:r>
            <a:r>
              <a:rPr lang="en-US" sz="1200" b="1" u="dbl" dirty="0"/>
              <a:t>305.83</a:t>
            </a:r>
            <a:endParaRPr lang="en-US" sz="1200" b="1" dirty="0"/>
          </a:p>
          <a:p>
            <a:pPr marL="0" indent="0">
              <a:buNone/>
              <a:defRPr/>
            </a:pPr>
            <a:r>
              <a:rPr lang="en-US" sz="1200" dirty="0"/>
              <a:t>The NPV is positive and I would advise the management to invest.</a:t>
            </a:r>
          </a:p>
          <a:p>
            <a:pPr>
              <a:defRPr/>
            </a:pPr>
            <a:endParaRPr lang="en-US" sz="1200" dirty="0"/>
          </a:p>
        </p:txBody>
      </p:sp>
      <p:sp>
        <p:nvSpPr>
          <p:cNvPr id="5" name="TextBox 4">
            <a:extLst>
              <a:ext uri="{FF2B5EF4-FFF2-40B4-BE49-F238E27FC236}">
                <a16:creationId xmlns:a16="http://schemas.microsoft.com/office/drawing/2014/main" id="{A19C3EC4-826B-F148-A096-B95484C7ADA9}"/>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cxnSp>
        <p:nvCxnSpPr>
          <p:cNvPr id="4" name="Straight Connector 3">
            <a:extLst>
              <a:ext uri="{FF2B5EF4-FFF2-40B4-BE49-F238E27FC236}">
                <a16:creationId xmlns:a16="http://schemas.microsoft.com/office/drawing/2014/main" id="{4370A46E-5F34-BB43-A3A5-9DA09B0DF30D}"/>
              </a:ext>
            </a:extLst>
          </p:cNvPr>
          <p:cNvCxnSpPr/>
          <p:nvPr/>
        </p:nvCxnSpPr>
        <p:spPr>
          <a:xfrm>
            <a:off x="4780344" y="3044142"/>
            <a:ext cx="740780" cy="0"/>
          </a:xfrm>
          <a:prstGeom prst="line">
            <a:avLst/>
          </a:prstGeom>
          <a:ln/>
        </p:spPr>
        <p:style>
          <a:lnRef idx="3">
            <a:schemeClr val="dk1"/>
          </a:lnRef>
          <a:fillRef idx="0">
            <a:schemeClr val="dk1"/>
          </a:fillRef>
          <a:effectRef idx="2">
            <a:schemeClr val="dk1"/>
          </a:effectRef>
          <a:fontRef idx="minor">
            <a:schemeClr val="tx1"/>
          </a:fontRef>
        </p:style>
      </p:cxnSp>
      <p:pic>
        <p:nvPicPr>
          <p:cNvPr id="6" name="Picture 5">
            <a:extLst>
              <a:ext uri="{FF2B5EF4-FFF2-40B4-BE49-F238E27FC236}">
                <a16:creationId xmlns:a16="http://schemas.microsoft.com/office/drawing/2014/main" id="{8C6FB0AA-B81C-7D4E-9318-597D10EDA221}"/>
              </a:ext>
            </a:extLst>
          </p:cNvPr>
          <p:cNvPicPr>
            <a:picLocks noChangeAspect="1"/>
          </p:cNvPicPr>
          <p:nvPr/>
        </p:nvPicPr>
        <p:blipFill>
          <a:blip r:embed="rId2"/>
          <a:stretch>
            <a:fillRect/>
          </a:stretch>
        </p:blipFill>
        <p:spPr>
          <a:xfrm>
            <a:off x="1562581" y="3613231"/>
            <a:ext cx="4595151" cy="731971"/>
          </a:xfrm>
          <a:prstGeom prst="rect">
            <a:avLst/>
          </a:prstGeom>
        </p:spPr>
      </p:pic>
    </p:spTree>
    <p:extLst>
      <p:ext uri="{BB962C8B-B14F-4D97-AF65-F5344CB8AC3E}">
        <p14:creationId xmlns:p14="http://schemas.microsoft.com/office/powerpoint/2010/main" val="3522286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609600" y="740780"/>
            <a:ext cx="8156575" cy="625033"/>
          </a:xfrm>
        </p:spPr>
        <p:txBody>
          <a:bodyPr>
            <a:normAutofit fontScale="90000"/>
          </a:bodyPr>
          <a:lstStyle/>
          <a:p>
            <a:r>
              <a:rPr lang="en-US" dirty="0">
                <a:solidFill>
                  <a:schemeClr val="accent5">
                    <a:lumMod val="75000"/>
                  </a:schemeClr>
                </a:solidFill>
              </a:rPr>
              <a:t>Question</a:t>
            </a:r>
          </a:p>
        </p:txBody>
      </p:sp>
      <p:sp>
        <p:nvSpPr>
          <p:cNvPr id="38915" name="Content Placeholder 2"/>
          <p:cNvSpPr>
            <a:spLocks noGrp="1"/>
          </p:cNvSpPr>
          <p:nvPr>
            <p:ph sz="quarter" idx="1"/>
          </p:nvPr>
        </p:nvSpPr>
        <p:spPr>
          <a:xfrm>
            <a:off x="532434" y="1284629"/>
            <a:ext cx="8233741" cy="2811040"/>
          </a:xfrm>
        </p:spPr>
        <p:txBody>
          <a:bodyPr/>
          <a:lstStyle/>
          <a:p>
            <a:pPr marL="0" indent="0" algn="just">
              <a:buNone/>
            </a:pPr>
            <a:r>
              <a:rPr lang="en-US" sz="2000" dirty="0"/>
              <a:t> Kiwanda Limited is considering the purchase of a new machine. Two alternative machines, Pesi TZO and Upesi MO2, which will cost Sh.7,000,000 each are available in the market.  The cash flow after taxation of each machine are as follows:</a:t>
            </a:r>
          </a:p>
          <a:p>
            <a:pPr marL="0" indent="0">
              <a:buNone/>
            </a:pPr>
            <a:r>
              <a:rPr lang="en-US" dirty="0"/>
              <a:t>   </a:t>
            </a:r>
          </a:p>
        </p:txBody>
      </p:sp>
      <p:sp>
        <p:nvSpPr>
          <p:cNvPr id="38933" name="Rectangle 6"/>
          <p:cNvSpPr>
            <a:spLocks noChangeArrowheads="1"/>
          </p:cNvSpPr>
          <p:nvPr/>
        </p:nvSpPr>
        <p:spPr bwMode="auto">
          <a:xfrm>
            <a:off x="609600" y="4191000"/>
            <a:ext cx="7848600" cy="1877437"/>
          </a:xfrm>
          <a:prstGeom prst="rect">
            <a:avLst/>
          </a:prstGeom>
          <a:noFill/>
          <a:ln w="9525">
            <a:noFill/>
            <a:miter lim="800000"/>
            <a:headEnd/>
            <a:tailEnd/>
          </a:ln>
        </p:spPr>
        <p:txBody>
          <a:bodyPr>
            <a:spAutoFit/>
          </a:bodyPr>
          <a:lstStyle/>
          <a:p>
            <a:r>
              <a:rPr lang="en-US" b="1" dirty="0"/>
              <a:t>Calculate each project’s:</a:t>
            </a:r>
          </a:p>
          <a:p>
            <a:pPr algn="just"/>
            <a:r>
              <a:rPr lang="en-US" sz="1600" dirty="0"/>
              <a:t>Payback period                                </a:t>
            </a:r>
            <a:r>
              <a:rPr lang="en-US" sz="1600" b="1" dirty="0"/>
              <a:t>(4 marks)</a:t>
            </a:r>
            <a:r>
              <a:rPr lang="en-US" sz="1600" dirty="0"/>
              <a:t>				      </a:t>
            </a:r>
          </a:p>
          <a:p>
            <a:pPr algn="just"/>
            <a:r>
              <a:rPr lang="en-US" sz="1600" dirty="0"/>
              <a:t>Net present value (NPV) at 12%    </a:t>
            </a:r>
            <a:r>
              <a:rPr lang="en-US" sz="1600" b="1" dirty="0"/>
              <a:t>(4 marks)</a:t>
            </a:r>
            <a:r>
              <a:rPr lang="en-US" sz="1600" dirty="0"/>
              <a:t>				</a:t>
            </a:r>
          </a:p>
          <a:p>
            <a:pPr algn="just"/>
            <a:r>
              <a:rPr lang="en-US" sz="1600" dirty="0"/>
              <a:t>Internal rate of return (IRR)            </a:t>
            </a:r>
            <a:r>
              <a:rPr lang="en-US" sz="1600" b="1" dirty="0"/>
              <a:t>(6 marks)</a:t>
            </a:r>
            <a:r>
              <a:rPr lang="en-US" sz="1600" dirty="0"/>
              <a:t>			</a:t>
            </a:r>
          </a:p>
          <a:p>
            <a:pPr algn="just"/>
            <a:r>
              <a:rPr lang="en-US" sz="1600" dirty="0"/>
              <a:t>Profitability index (PI) at 12%         </a:t>
            </a:r>
            <a:r>
              <a:rPr lang="en-US" sz="1600" b="1" dirty="0"/>
              <a:t>(3 marks)</a:t>
            </a:r>
            <a:r>
              <a:rPr lang="en-US" sz="1600" dirty="0"/>
              <a:t>	</a:t>
            </a:r>
            <a:r>
              <a:rPr lang="en-US" sz="1600" b="1" dirty="0"/>
              <a:t>		</a:t>
            </a:r>
            <a:endParaRPr lang="en-US" sz="1600" dirty="0"/>
          </a:p>
          <a:p>
            <a:pPr algn="just"/>
            <a:r>
              <a:rPr lang="en-US" sz="1600" dirty="0"/>
              <a:t>Should both projects be accepted if they are dependent?   </a:t>
            </a:r>
            <a:r>
              <a:rPr lang="en-US" sz="1600" b="1" dirty="0"/>
              <a:t>(1 mark)</a:t>
            </a:r>
            <a:endParaRPr lang="en-US" sz="1600" dirty="0"/>
          </a:p>
          <a:p>
            <a:pPr algn="just"/>
            <a:r>
              <a:rPr lang="en-US" sz="1600" dirty="0"/>
              <a:t>Which project should be accepted if they are mutually exclusive?</a:t>
            </a:r>
            <a:r>
              <a:rPr lang="en-US" sz="1600" b="1" dirty="0"/>
              <a:t>(2 marks</a:t>
            </a:r>
            <a:r>
              <a:rPr lang="en-US" b="1" dirty="0"/>
              <a:t>)</a:t>
            </a:r>
            <a:endParaRPr lang="en-US" dirty="0"/>
          </a:p>
        </p:txBody>
      </p:sp>
      <p:sp>
        <p:nvSpPr>
          <p:cNvPr id="7" name="TextBox 6">
            <a:extLst>
              <a:ext uri="{FF2B5EF4-FFF2-40B4-BE49-F238E27FC236}">
                <a16:creationId xmlns:a16="http://schemas.microsoft.com/office/drawing/2014/main" id="{912C4780-40C4-234E-9E93-6FCE9228E2B5}"/>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graphicFrame>
        <p:nvGraphicFramePr>
          <p:cNvPr id="2" name="Table 1">
            <a:extLst>
              <a:ext uri="{FF2B5EF4-FFF2-40B4-BE49-F238E27FC236}">
                <a16:creationId xmlns:a16="http://schemas.microsoft.com/office/drawing/2014/main" id="{EAD49667-A3C6-2044-9546-B7F3DACAFE5E}"/>
              </a:ext>
            </a:extLst>
          </p:cNvPr>
          <p:cNvGraphicFramePr>
            <a:graphicFrameLocks noGrp="1"/>
          </p:cNvGraphicFramePr>
          <p:nvPr>
            <p:extLst>
              <p:ext uri="{D42A27DB-BD31-4B8C-83A1-F6EECF244321}">
                <p14:modId xmlns:p14="http://schemas.microsoft.com/office/powerpoint/2010/main" val="2710972217"/>
              </p:ext>
            </p:extLst>
          </p:nvPr>
        </p:nvGraphicFramePr>
        <p:xfrm>
          <a:off x="609600" y="2470069"/>
          <a:ext cx="7396224" cy="1625600"/>
        </p:xfrm>
        <a:graphic>
          <a:graphicData uri="http://schemas.openxmlformats.org/drawingml/2006/table">
            <a:tbl>
              <a:tblPr>
                <a:tableStyleId>{5C22544A-7EE6-4342-B048-85BDC9FD1C3A}</a:tableStyleId>
              </a:tblPr>
              <a:tblGrid>
                <a:gridCol w="2465408">
                  <a:extLst>
                    <a:ext uri="{9D8B030D-6E8A-4147-A177-3AD203B41FA5}">
                      <a16:colId xmlns:a16="http://schemas.microsoft.com/office/drawing/2014/main" val="234271302"/>
                    </a:ext>
                  </a:extLst>
                </a:gridCol>
                <a:gridCol w="2465408">
                  <a:extLst>
                    <a:ext uri="{9D8B030D-6E8A-4147-A177-3AD203B41FA5}">
                      <a16:colId xmlns:a16="http://schemas.microsoft.com/office/drawing/2014/main" val="1509716962"/>
                    </a:ext>
                  </a:extLst>
                </a:gridCol>
                <a:gridCol w="2465408">
                  <a:extLst>
                    <a:ext uri="{9D8B030D-6E8A-4147-A177-3AD203B41FA5}">
                      <a16:colId xmlns:a16="http://schemas.microsoft.com/office/drawing/2014/main" val="4080905194"/>
                    </a:ext>
                  </a:extLst>
                </a:gridCol>
              </a:tblGrid>
              <a:tr h="203200">
                <a:tc gridSpan="3">
                  <a:txBody>
                    <a:bodyPr/>
                    <a:lstStyle/>
                    <a:p>
                      <a:pPr algn="ctr" fontAlgn="b"/>
                      <a:r>
                        <a:rPr lang="en-GB" sz="1200" b="1" u="none" strike="noStrike" dirty="0">
                          <a:effectLst/>
                        </a:rPr>
                        <a:t>Cash flow</a:t>
                      </a:r>
                      <a:endParaRPr lang="en-GB" sz="12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KE"/>
                    </a:p>
                  </a:txBody>
                  <a:tcPr/>
                </a:tc>
                <a:tc hMerge="1">
                  <a:txBody>
                    <a:bodyPr/>
                    <a:lstStyle/>
                    <a:p>
                      <a:endParaRPr lang="en-KE"/>
                    </a:p>
                  </a:txBody>
                  <a:tcPr/>
                </a:tc>
                <a:extLst>
                  <a:ext uri="{0D108BD9-81ED-4DB2-BD59-A6C34878D82A}">
                    <a16:rowId xmlns:a16="http://schemas.microsoft.com/office/drawing/2014/main" val="826210916"/>
                  </a:ext>
                </a:extLst>
              </a:tr>
              <a:tr h="203200">
                <a:tc>
                  <a:txBody>
                    <a:bodyPr/>
                    <a:lstStyle/>
                    <a:p>
                      <a:pPr algn="l" fontAlgn="b"/>
                      <a:r>
                        <a:rPr lang="en-GB" sz="1200" b="1" u="none" strike="noStrike" dirty="0">
                          <a:effectLst/>
                        </a:rPr>
                        <a:t>Year</a:t>
                      </a:r>
                      <a:endParaRPr lang="en-GB"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200" b="1" u="none" strike="noStrike" dirty="0">
                          <a:effectLst/>
                        </a:rPr>
                        <a:t>Pesi TZO</a:t>
                      </a:r>
                      <a:endParaRPr lang="en-GB"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200" b="1" u="none" strike="noStrike" dirty="0">
                          <a:effectLst/>
                        </a:rPr>
                        <a:t>Upesi MO2</a:t>
                      </a:r>
                      <a:endParaRPr lang="en-GB"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12563819"/>
                  </a:ext>
                </a:extLst>
              </a:tr>
              <a:tr h="203200">
                <a:tc>
                  <a:txBody>
                    <a:bodyPr/>
                    <a:lstStyle/>
                    <a:p>
                      <a:pPr algn="l" fontAlgn="b"/>
                      <a:r>
                        <a:rPr lang="en-KE" sz="1200" b="1" u="none" strike="noStrike">
                          <a:effectLst/>
                        </a:rPr>
                        <a:t> </a:t>
                      </a:r>
                      <a:endParaRPr lang="en-KE" sz="12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200" b="1" u="none" strike="noStrike" dirty="0">
                          <a:effectLst/>
                        </a:rPr>
                        <a:t>Sh.</a:t>
                      </a:r>
                      <a:endParaRPr lang="en-GB"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200" b="1" u="none" strike="noStrike" dirty="0">
                          <a:effectLst/>
                        </a:rPr>
                        <a:t>Sh.</a:t>
                      </a:r>
                      <a:endParaRPr lang="en-GB"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30397429"/>
                  </a:ext>
                </a:extLst>
              </a:tr>
              <a:tr h="203200">
                <a:tc>
                  <a:txBody>
                    <a:bodyPr/>
                    <a:lstStyle/>
                    <a:p>
                      <a:pPr algn="l" fontAlgn="b"/>
                      <a:r>
                        <a:rPr lang="en-KE" sz="1200" u="none" strike="noStrike">
                          <a:effectLst/>
                        </a:rPr>
                        <a:t>1</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KE" sz="1200" u="none" strike="noStrike">
                          <a:effectLst/>
                        </a:rPr>
                        <a:t>600,000</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KE" sz="1200" u="none" strike="noStrike">
                          <a:effectLst/>
                        </a:rPr>
                        <a:t>1,800,000</a:t>
                      </a:r>
                      <a:endParaRPr lang="en-KE"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92830285"/>
                  </a:ext>
                </a:extLst>
              </a:tr>
              <a:tr h="203200">
                <a:tc>
                  <a:txBody>
                    <a:bodyPr/>
                    <a:lstStyle/>
                    <a:p>
                      <a:pPr algn="l" fontAlgn="b"/>
                      <a:r>
                        <a:rPr lang="en-KE" sz="1200" u="none" strike="noStrike">
                          <a:effectLst/>
                        </a:rPr>
                        <a:t>2</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KE" sz="1200" u="none" strike="noStrike">
                          <a:effectLst/>
                        </a:rPr>
                        <a:t>1,800,000</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KE" sz="1200" u="none" strike="noStrike">
                          <a:effectLst/>
                        </a:rPr>
                        <a:t>2,400,000</a:t>
                      </a:r>
                      <a:endParaRPr lang="en-KE"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04600980"/>
                  </a:ext>
                </a:extLst>
              </a:tr>
              <a:tr h="203200">
                <a:tc>
                  <a:txBody>
                    <a:bodyPr/>
                    <a:lstStyle/>
                    <a:p>
                      <a:pPr algn="l" fontAlgn="b"/>
                      <a:r>
                        <a:rPr lang="en-KE" sz="1200" u="none" strike="noStrike">
                          <a:effectLst/>
                        </a:rPr>
                        <a:t>3</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KE" sz="1200" u="none" strike="noStrike">
                          <a:effectLst/>
                        </a:rPr>
                        <a:t>2,000,000</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KE" sz="1200" u="none" strike="noStrike">
                          <a:effectLst/>
                        </a:rPr>
                        <a:t>3,000,000</a:t>
                      </a:r>
                      <a:endParaRPr lang="en-KE"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16969754"/>
                  </a:ext>
                </a:extLst>
              </a:tr>
              <a:tr h="203200">
                <a:tc>
                  <a:txBody>
                    <a:bodyPr/>
                    <a:lstStyle/>
                    <a:p>
                      <a:pPr algn="l" fontAlgn="b"/>
                      <a:r>
                        <a:rPr lang="en-KE" sz="1200" u="none" strike="noStrike">
                          <a:effectLst/>
                        </a:rPr>
                        <a:t>4</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KE" sz="1200" u="none" strike="noStrike">
                          <a:effectLst/>
                        </a:rPr>
                        <a:t>3,000,000</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KE" sz="1200" u="none" strike="noStrike">
                          <a:effectLst/>
                        </a:rPr>
                        <a:t>1,800,000</a:t>
                      </a:r>
                      <a:endParaRPr lang="en-KE"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34403486"/>
                  </a:ext>
                </a:extLst>
              </a:tr>
              <a:tr h="203200">
                <a:tc>
                  <a:txBody>
                    <a:bodyPr/>
                    <a:lstStyle/>
                    <a:p>
                      <a:pPr algn="l" fontAlgn="b"/>
                      <a:r>
                        <a:rPr lang="en-KE" sz="1200" u="none" strike="noStrike">
                          <a:effectLst/>
                        </a:rPr>
                        <a:t>5</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KE" sz="1200" u="none" strike="noStrike">
                          <a:effectLst/>
                        </a:rPr>
                        <a:t>2,400,000</a:t>
                      </a:r>
                      <a:endParaRPr lang="en-KE"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KE" sz="1200" u="none" strike="noStrike" dirty="0">
                          <a:effectLst/>
                        </a:rPr>
                        <a:t>1,600,000</a:t>
                      </a:r>
                      <a:endParaRPr lang="en-KE"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83815150"/>
                  </a:ext>
                </a:extLst>
              </a:tr>
            </a:tbl>
          </a:graphicData>
        </a:graphic>
      </p:graphicFrame>
    </p:spTree>
    <p:extLst>
      <p:ext uri="{BB962C8B-B14F-4D97-AF65-F5344CB8AC3E}">
        <p14:creationId xmlns:p14="http://schemas.microsoft.com/office/powerpoint/2010/main" val="4069748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335666" y="762000"/>
            <a:ext cx="8430509" cy="838200"/>
          </a:xfrm>
        </p:spPr>
        <p:txBody>
          <a:bodyPr/>
          <a:lstStyle/>
          <a:p>
            <a:r>
              <a:rPr lang="en-GB" b="1" dirty="0">
                <a:solidFill>
                  <a:schemeClr val="accent5">
                    <a:lumMod val="75000"/>
                  </a:schemeClr>
                </a:solidFill>
              </a:rPr>
              <a:t>Acceptance Rule</a:t>
            </a:r>
            <a:endParaRPr lang="en-US" b="1" dirty="0">
              <a:solidFill>
                <a:schemeClr val="accent5">
                  <a:lumMod val="75000"/>
                </a:schemeClr>
              </a:solidFill>
            </a:endParaRPr>
          </a:p>
        </p:txBody>
      </p:sp>
      <p:sp>
        <p:nvSpPr>
          <p:cNvPr id="29699" name="Rectangle 3"/>
          <p:cNvSpPr>
            <a:spLocks noGrp="1" noChangeArrowheads="1"/>
          </p:cNvSpPr>
          <p:nvPr>
            <p:ph sz="quarter" idx="1"/>
          </p:nvPr>
        </p:nvSpPr>
        <p:spPr>
          <a:xfrm>
            <a:off x="228600" y="1600200"/>
            <a:ext cx="8153400" cy="4495800"/>
          </a:xfrm>
        </p:spPr>
        <p:txBody>
          <a:bodyPr/>
          <a:lstStyle/>
          <a:p>
            <a:pPr algn="just"/>
            <a:r>
              <a:rPr lang="en-GB" dirty="0"/>
              <a:t>Accept the project when NPV is positive NPV &gt; 0</a:t>
            </a:r>
          </a:p>
          <a:p>
            <a:pPr algn="just"/>
            <a:r>
              <a:rPr lang="en-GB" dirty="0"/>
              <a:t>Reject the project when NPV is negative NPV</a:t>
            </a:r>
            <a:r>
              <a:rPr lang="en-GB" i="1" dirty="0"/>
              <a:t> </a:t>
            </a:r>
            <a:r>
              <a:rPr lang="en-GB" dirty="0"/>
              <a:t>&lt; 0</a:t>
            </a:r>
          </a:p>
          <a:p>
            <a:pPr algn="just"/>
            <a:r>
              <a:rPr lang="en-GB" dirty="0"/>
              <a:t> May accept the project when NPV is zero NPV = 0</a:t>
            </a:r>
          </a:p>
          <a:p>
            <a:pPr algn="just">
              <a:buFont typeface="Wingdings" pitchFamily="2" charset="2"/>
              <a:buNone/>
            </a:pPr>
            <a:endParaRPr lang="en-GB" dirty="0"/>
          </a:p>
          <a:p>
            <a:pPr algn="just">
              <a:buFont typeface="Wingdings" pitchFamily="2" charset="2"/>
              <a:buNone/>
            </a:pPr>
            <a:r>
              <a:rPr lang="en-GB" sz="2400" i="1" dirty="0">
                <a:solidFill>
                  <a:schemeClr val="accent1"/>
                </a:solidFill>
              </a:rPr>
              <a:t>The NPV method can be used to select between mutually exclusive projects; the one with the higher NPV should be selected. </a:t>
            </a:r>
            <a:endParaRPr lang="en-US" sz="2400" i="1" dirty="0">
              <a:solidFill>
                <a:schemeClr val="accent1"/>
              </a:solidFill>
            </a:endParaRPr>
          </a:p>
        </p:txBody>
      </p:sp>
      <p:sp>
        <p:nvSpPr>
          <p:cNvPr id="4" name="TextBox 3">
            <a:extLst>
              <a:ext uri="{FF2B5EF4-FFF2-40B4-BE49-F238E27FC236}">
                <a16:creationId xmlns:a16="http://schemas.microsoft.com/office/drawing/2014/main" id="{19DC1DB6-A140-8B46-B7D4-A9218FDF5736}"/>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1713268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856526"/>
            <a:ext cx="8308975" cy="636608"/>
          </a:xfrm>
        </p:spPr>
        <p:txBody>
          <a:bodyPr>
            <a:normAutofit fontScale="90000"/>
          </a:bodyPr>
          <a:lstStyle/>
          <a:p>
            <a:r>
              <a:rPr lang="en-GB" b="1" dirty="0">
                <a:solidFill>
                  <a:schemeClr val="accent1"/>
                </a:solidFill>
              </a:rPr>
              <a:t>Evaluation of the NPV Method</a:t>
            </a:r>
            <a:endParaRPr lang="en-US" b="1" dirty="0">
              <a:solidFill>
                <a:schemeClr val="accent1"/>
              </a:solidFill>
            </a:endParaRPr>
          </a:p>
        </p:txBody>
      </p:sp>
      <p:sp>
        <p:nvSpPr>
          <p:cNvPr id="30723" name="Rectangle 3"/>
          <p:cNvSpPr>
            <a:spLocks noGrp="1" noChangeArrowheads="1"/>
          </p:cNvSpPr>
          <p:nvPr>
            <p:ph sz="quarter" idx="1"/>
          </p:nvPr>
        </p:nvSpPr>
        <p:spPr>
          <a:xfrm>
            <a:off x="457200" y="1600200"/>
            <a:ext cx="8229600" cy="4953000"/>
          </a:xfrm>
        </p:spPr>
        <p:txBody>
          <a:bodyPr/>
          <a:lstStyle/>
          <a:p>
            <a:pPr>
              <a:lnSpc>
                <a:spcPct val="90000"/>
              </a:lnSpc>
            </a:pPr>
            <a:r>
              <a:rPr lang="en-GB" dirty="0"/>
              <a:t>NPV is most acceptable investment rule for the following reasons:</a:t>
            </a:r>
            <a:endParaRPr lang="en-GB" b="1" i="1" dirty="0"/>
          </a:p>
          <a:p>
            <a:pPr lvl="1">
              <a:lnSpc>
                <a:spcPct val="90000"/>
              </a:lnSpc>
            </a:pPr>
            <a:r>
              <a:rPr lang="en-GB" sz="2400" dirty="0"/>
              <a:t>Time value </a:t>
            </a:r>
          </a:p>
          <a:p>
            <a:pPr lvl="1">
              <a:lnSpc>
                <a:spcPct val="90000"/>
              </a:lnSpc>
            </a:pPr>
            <a:r>
              <a:rPr lang="en-GB" sz="2400" dirty="0"/>
              <a:t>Shareholder value </a:t>
            </a:r>
          </a:p>
          <a:p>
            <a:pPr marL="0" indent="0">
              <a:lnSpc>
                <a:spcPct val="90000"/>
              </a:lnSpc>
              <a:buNone/>
            </a:pPr>
            <a:r>
              <a:rPr lang="en-GB" b="1" dirty="0"/>
              <a:t>Limitations:</a:t>
            </a:r>
            <a:endParaRPr lang="en-GB" b="1" i="1" dirty="0"/>
          </a:p>
          <a:p>
            <a:pPr lvl="1">
              <a:lnSpc>
                <a:spcPct val="90000"/>
              </a:lnSpc>
            </a:pPr>
            <a:r>
              <a:rPr lang="en-GB" sz="2400" dirty="0"/>
              <a:t>Involved cash flow estimation </a:t>
            </a:r>
          </a:p>
          <a:p>
            <a:pPr lvl="1">
              <a:lnSpc>
                <a:spcPct val="90000"/>
              </a:lnSpc>
            </a:pPr>
            <a:r>
              <a:rPr lang="en-GB" sz="2400" dirty="0"/>
              <a:t>Discount rate difficult to determine</a:t>
            </a:r>
          </a:p>
          <a:p>
            <a:pPr lvl="1">
              <a:lnSpc>
                <a:spcPct val="90000"/>
              </a:lnSpc>
            </a:pPr>
            <a:r>
              <a:rPr lang="en-US" sz="2400" dirty="0"/>
              <a:t>difficult to use.</a:t>
            </a:r>
          </a:p>
          <a:p>
            <a:pPr lvl="1">
              <a:lnSpc>
                <a:spcPct val="90000"/>
              </a:lnSpc>
            </a:pPr>
            <a:r>
              <a:rPr lang="en-US" sz="2400" dirty="0"/>
              <a:t>Not good assessment if the projects are unequal lives, returns or costs.</a:t>
            </a:r>
          </a:p>
          <a:p>
            <a:pPr lvl="1">
              <a:lnSpc>
                <a:spcPct val="90000"/>
              </a:lnSpc>
            </a:pPr>
            <a:endParaRPr lang="en-US" sz="2400" dirty="0"/>
          </a:p>
          <a:p>
            <a:pPr lvl="1">
              <a:lnSpc>
                <a:spcPct val="90000"/>
              </a:lnSpc>
            </a:pPr>
            <a:endParaRPr lang="en-US" sz="2800" dirty="0"/>
          </a:p>
          <a:p>
            <a:pPr lvl="1">
              <a:lnSpc>
                <a:spcPct val="90000"/>
              </a:lnSpc>
            </a:pPr>
            <a:endParaRPr lang="en-GB" sz="2400" dirty="0"/>
          </a:p>
        </p:txBody>
      </p:sp>
      <p:sp>
        <p:nvSpPr>
          <p:cNvPr id="5" name="TextBox 4">
            <a:extLst>
              <a:ext uri="{FF2B5EF4-FFF2-40B4-BE49-F238E27FC236}">
                <a16:creationId xmlns:a16="http://schemas.microsoft.com/office/drawing/2014/main" id="{6775A0E5-9933-CB46-8B7A-930E59D8E27B}"/>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1320508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12775" y="671332"/>
            <a:ext cx="8153400" cy="612400"/>
          </a:xfrm>
        </p:spPr>
        <p:txBody>
          <a:bodyPr>
            <a:normAutofit fontScale="90000"/>
          </a:bodyPr>
          <a:lstStyle/>
          <a:p>
            <a:br>
              <a:rPr lang="en-GB" sz="4000" dirty="0">
                <a:solidFill>
                  <a:schemeClr val="accent5">
                    <a:lumMod val="75000"/>
                  </a:schemeClr>
                </a:solidFill>
              </a:rPr>
            </a:br>
            <a:r>
              <a:rPr lang="en-GB" dirty="0">
                <a:solidFill>
                  <a:schemeClr val="accent5">
                    <a:lumMod val="75000"/>
                  </a:schemeClr>
                </a:solidFill>
              </a:rPr>
              <a:t>Nature of Investment Decisions</a:t>
            </a:r>
            <a:endParaRPr lang="en-US" dirty="0">
              <a:solidFill>
                <a:schemeClr val="accent5">
                  <a:lumMod val="75000"/>
                </a:schemeClr>
              </a:solidFill>
            </a:endParaRPr>
          </a:p>
        </p:txBody>
      </p:sp>
      <p:sp>
        <p:nvSpPr>
          <p:cNvPr id="19459" name="Rectangle 3"/>
          <p:cNvSpPr>
            <a:spLocks noGrp="1" noChangeArrowheads="1"/>
          </p:cNvSpPr>
          <p:nvPr>
            <p:ph sz="quarter" idx="1"/>
          </p:nvPr>
        </p:nvSpPr>
        <p:spPr>
          <a:xfrm>
            <a:off x="612775" y="1620456"/>
            <a:ext cx="8153400" cy="4475544"/>
          </a:xfrm>
        </p:spPr>
        <p:txBody>
          <a:bodyPr>
            <a:noAutofit/>
          </a:bodyPr>
          <a:lstStyle/>
          <a:p>
            <a:pPr algn="just">
              <a:lnSpc>
                <a:spcPct val="80000"/>
              </a:lnSpc>
            </a:pPr>
            <a:r>
              <a:rPr lang="en-GB" dirty="0"/>
              <a:t>Some decisions have long-term effect on  the firm’s expenditures and benefits and hence should also be evaluated as investment decisions.</a:t>
            </a:r>
          </a:p>
          <a:p>
            <a:pPr algn="just">
              <a:lnSpc>
                <a:spcPct val="80000"/>
              </a:lnSpc>
            </a:pPr>
            <a:r>
              <a:rPr lang="en-GB" dirty="0"/>
              <a:t>They include;</a:t>
            </a:r>
          </a:p>
          <a:p>
            <a:pPr algn="just">
              <a:lnSpc>
                <a:spcPct val="80000"/>
              </a:lnSpc>
              <a:buFont typeface="Wingdings" pitchFamily="2" charset="2"/>
              <a:buChar char="ü"/>
            </a:pPr>
            <a:r>
              <a:rPr lang="en-GB" i="1" dirty="0"/>
              <a:t>Change in the methods of sales distribution</a:t>
            </a:r>
          </a:p>
          <a:p>
            <a:pPr algn="just">
              <a:lnSpc>
                <a:spcPct val="80000"/>
              </a:lnSpc>
              <a:buFont typeface="Wingdings" pitchFamily="2" charset="2"/>
              <a:buChar char="ü"/>
            </a:pPr>
            <a:r>
              <a:rPr lang="en-GB" i="1" dirty="0"/>
              <a:t>Advertisement campaign </a:t>
            </a:r>
          </a:p>
          <a:p>
            <a:pPr algn="just">
              <a:lnSpc>
                <a:spcPct val="80000"/>
              </a:lnSpc>
              <a:buFont typeface="Wingdings" pitchFamily="2" charset="2"/>
              <a:buChar char="ü"/>
            </a:pPr>
            <a:r>
              <a:rPr lang="en-GB" i="1" dirty="0"/>
              <a:t> Research and development program </a:t>
            </a:r>
          </a:p>
        </p:txBody>
      </p:sp>
      <p:sp>
        <p:nvSpPr>
          <p:cNvPr id="4" name="TextBox 3">
            <a:extLst>
              <a:ext uri="{FF2B5EF4-FFF2-40B4-BE49-F238E27FC236}">
                <a16:creationId xmlns:a16="http://schemas.microsoft.com/office/drawing/2014/main" id="{F6758003-CB72-A045-BD2F-D40989363916}"/>
              </a:ext>
            </a:extLst>
          </p:cNvPr>
          <p:cNvSpPr txBox="1"/>
          <p:nvPr/>
        </p:nvSpPr>
        <p:spPr>
          <a:xfrm>
            <a:off x="612775" y="244997"/>
            <a:ext cx="1967697" cy="612400"/>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14326257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p:cNvSpPr>
            <a:spLocks noGrp="1"/>
          </p:cNvSpPr>
          <p:nvPr>
            <p:ph sz="quarter" idx="1"/>
          </p:nvPr>
        </p:nvSpPr>
        <p:spPr>
          <a:xfrm>
            <a:off x="612775" y="1600200"/>
            <a:ext cx="8153400" cy="4495800"/>
          </a:xfrm>
        </p:spPr>
        <p:txBody>
          <a:bodyPr/>
          <a:lstStyle/>
          <a:p>
            <a:pPr algn="just"/>
            <a:r>
              <a:rPr lang="en-US" dirty="0"/>
              <a:t>This method is a discounted cash flow technique which uses the principle of NPV. </a:t>
            </a:r>
          </a:p>
          <a:p>
            <a:pPr algn="just"/>
            <a:r>
              <a:rPr lang="en-US" dirty="0"/>
              <a:t>IRR = Pv (cash inflows) = Pv (cash outflows) or IRR is the cost of capital when NPV = 0.</a:t>
            </a:r>
          </a:p>
          <a:p>
            <a:pPr algn="just"/>
            <a:r>
              <a:rPr lang="en-US" dirty="0"/>
              <a:t>It is also called internal rate of return because it depends wholly on the outlay of investment and proceeds associated with the project and not a rate determined outside the venture.</a:t>
            </a:r>
          </a:p>
          <a:p>
            <a:pPr algn="just"/>
            <a:endParaRPr lang="en-US" dirty="0"/>
          </a:p>
        </p:txBody>
      </p:sp>
      <p:sp>
        <p:nvSpPr>
          <p:cNvPr id="5" name="Rectangle 2"/>
          <p:cNvSpPr txBox="1">
            <a:spLocks noChangeArrowheads="1"/>
          </p:cNvSpPr>
          <p:nvPr/>
        </p:nvSpPr>
        <p:spPr bwMode="auto">
          <a:xfrm>
            <a:off x="609600" y="613458"/>
            <a:ext cx="8153400" cy="986742"/>
          </a:xfrm>
          <a:prstGeom prst="rect">
            <a:avLst/>
          </a:prstGeom>
          <a:noFill/>
          <a:ln w="9525">
            <a:noFill/>
            <a:miter lim="800000"/>
            <a:headEnd/>
            <a:tailEnd/>
          </a:ln>
        </p:spPr>
        <p:txBody>
          <a:bodyPr anchor="ctr"/>
          <a:lstStyle/>
          <a:p>
            <a:pPr eaLnBrk="0" hangingPunct="0">
              <a:defRPr/>
            </a:pPr>
            <a:r>
              <a:rPr lang="en-GB" sz="4000" b="1" dirty="0">
                <a:solidFill>
                  <a:schemeClr val="accent1"/>
                </a:solidFill>
                <a:latin typeface="+mj-lt"/>
                <a:ea typeface="+mj-ea"/>
                <a:cs typeface="+mj-cs"/>
              </a:rPr>
              <a:t>INTERNAL RATE OF RETURN METHOD</a:t>
            </a:r>
            <a:endParaRPr lang="en-US" sz="4000" b="1" dirty="0">
              <a:solidFill>
                <a:schemeClr val="accent1"/>
              </a:solidFill>
              <a:latin typeface="+mj-lt"/>
              <a:ea typeface="+mj-ea"/>
              <a:cs typeface="+mj-cs"/>
            </a:endParaRPr>
          </a:p>
        </p:txBody>
      </p:sp>
      <p:sp>
        <p:nvSpPr>
          <p:cNvPr id="4" name="TextBox 3">
            <a:extLst>
              <a:ext uri="{FF2B5EF4-FFF2-40B4-BE49-F238E27FC236}">
                <a16:creationId xmlns:a16="http://schemas.microsoft.com/office/drawing/2014/main" id="{C6131B67-632B-5C41-846C-B6FB8FFE6697}"/>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24644929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2"/>
          <p:cNvSpPr>
            <a:spLocks noGrp="1"/>
          </p:cNvSpPr>
          <p:nvPr>
            <p:ph sz="quarter" idx="1"/>
          </p:nvPr>
        </p:nvSpPr>
        <p:spPr>
          <a:xfrm>
            <a:off x="358815" y="1284790"/>
            <a:ext cx="8556585" cy="5039810"/>
          </a:xfrm>
        </p:spPr>
        <p:txBody>
          <a:bodyPr/>
          <a:lstStyle/>
          <a:p>
            <a:r>
              <a:rPr lang="en-US" dirty="0"/>
              <a:t>A project costs 16,200/= and is expected to generate the following inflows:</a:t>
            </a:r>
          </a:p>
          <a:p>
            <a:r>
              <a:rPr lang="en-US" dirty="0"/>
              <a:t>	         		</a:t>
            </a:r>
            <a:r>
              <a:rPr lang="en-US" b="1" dirty="0"/>
              <a:t>Shs.</a:t>
            </a:r>
          </a:p>
          <a:p>
            <a:r>
              <a:rPr lang="en-US" dirty="0"/>
              <a:t>Year 1		8,000</a:t>
            </a:r>
          </a:p>
          <a:p>
            <a:r>
              <a:rPr lang="en-US" dirty="0"/>
              <a:t>Year 2		7,000</a:t>
            </a:r>
          </a:p>
          <a:p>
            <a:r>
              <a:rPr lang="en-US" dirty="0"/>
              <a:t>Year 3		6,000</a:t>
            </a:r>
          </a:p>
          <a:p>
            <a:pPr>
              <a:buFont typeface="Wingdings" pitchFamily="2" charset="2"/>
              <a:buNone/>
            </a:pPr>
            <a:endParaRPr lang="en-US" dirty="0"/>
          </a:p>
          <a:p>
            <a:r>
              <a:rPr lang="en-US" dirty="0"/>
              <a:t>Compute the IRR of this venture.</a:t>
            </a:r>
          </a:p>
          <a:p>
            <a:r>
              <a:rPr lang="en-US" dirty="0"/>
              <a:t>The cost of capital is 10%</a:t>
            </a:r>
          </a:p>
          <a:p>
            <a:endParaRPr lang="en-US" dirty="0"/>
          </a:p>
        </p:txBody>
      </p:sp>
      <p:sp>
        <p:nvSpPr>
          <p:cNvPr id="4" name="TextBox 3">
            <a:extLst>
              <a:ext uri="{FF2B5EF4-FFF2-40B4-BE49-F238E27FC236}">
                <a16:creationId xmlns:a16="http://schemas.microsoft.com/office/drawing/2014/main" id="{60492224-A1A1-7449-B144-6A3E71C6DC98}"/>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sp>
        <p:nvSpPr>
          <p:cNvPr id="5" name="Title 1">
            <a:extLst>
              <a:ext uri="{FF2B5EF4-FFF2-40B4-BE49-F238E27FC236}">
                <a16:creationId xmlns:a16="http://schemas.microsoft.com/office/drawing/2014/main" id="{59DFDAF6-8091-DA46-A2F0-2B8E6FE72A3D}"/>
              </a:ext>
            </a:extLst>
          </p:cNvPr>
          <p:cNvSpPr>
            <a:spLocks noGrp="1"/>
          </p:cNvSpPr>
          <p:nvPr>
            <p:ph type="title"/>
          </p:nvPr>
        </p:nvSpPr>
        <p:spPr>
          <a:xfrm>
            <a:off x="532434" y="740780"/>
            <a:ext cx="8233741" cy="625033"/>
          </a:xfrm>
        </p:spPr>
        <p:txBody>
          <a:bodyPr>
            <a:normAutofit fontScale="90000"/>
          </a:bodyPr>
          <a:lstStyle/>
          <a:p>
            <a:r>
              <a:rPr lang="en-US" dirty="0">
                <a:solidFill>
                  <a:schemeClr val="accent5">
                    <a:lumMod val="75000"/>
                  </a:schemeClr>
                </a:solidFill>
              </a:rPr>
              <a:t>Question</a:t>
            </a:r>
          </a:p>
        </p:txBody>
      </p:sp>
    </p:spTree>
    <p:extLst>
      <p:ext uri="{BB962C8B-B14F-4D97-AF65-F5344CB8AC3E}">
        <p14:creationId xmlns:p14="http://schemas.microsoft.com/office/powerpoint/2010/main" val="3258182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965" y="914400"/>
            <a:ext cx="8457235" cy="5334000"/>
          </a:xfrm>
        </p:spPr>
        <p:txBody>
          <a:bodyPr/>
          <a:lstStyle/>
          <a:p>
            <a:pPr>
              <a:buFont typeface="Wingdings" pitchFamily="2" charset="2"/>
              <a:buNone/>
              <a:defRPr/>
            </a:pPr>
            <a:r>
              <a:rPr lang="en-US" sz="4000" b="1" dirty="0">
                <a:solidFill>
                  <a:schemeClr val="accent5">
                    <a:lumMod val="75000"/>
                  </a:schemeClr>
                </a:solidFill>
                <a:latin typeface="+mj-lt"/>
                <a:ea typeface="+mj-ea"/>
                <a:cs typeface="+mj-cs"/>
              </a:rPr>
              <a:t>Interpolation</a:t>
            </a:r>
            <a:r>
              <a:rPr lang="en-US" sz="2800" b="1" dirty="0">
                <a:solidFill>
                  <a:schemeClr val="tx2"/>
                </a:solidFill>
              </a:rPr>
              <a:t> </a:t>
            </a:r>
            <a:r>
              <a:rPr lang="en-US" sz="4000" b="1" dirty="0">
                <a:solidFill>
                  <a:schemeClr val="accent5">
                    <a:lumMod val="75000"/>
                  </a:schemeClr>
                </a:solidFill>
                <a:latin typeface="+mj-lt"/>
                <a:ea typeface="+mj-ea"/>
                <a:cs typeface="+mj-cs"/>
              </a:rPr>
              <a:t>method</a:t>
            </a:r>
          </a:p>
          <a:p>
            <a:r>
              <a:rPr lang="en-US" dirty="0"/>
              <a:t>IRR can be found by:</a:t>
            </a:r>
          </a:p>
          <a:p>
            <a:pPr lvl="1"/>
            <a:r>
              <a:rPr lang="en-US" dirty="0"/>
              <a:t>) By interpolation</a:t>
            </a:r>
          </a:p>
          <a:p>
            <a:pPr>
              <a:buFont typeface="Wingdings" pitchFamily="2" charset="2"/>
              <a:buNone/>
              <a:defRPr/>
            </a:pPr>
            <a:endParaRPr lang="en-US" sz="4000" b="1" dirty="0">
              <a:solidFill>
                <a:schemeClr val="accent5">
                  <a:lumMod val="75000"/>
                </a:schemeClr>
              </a:solidFill>
              <a:latin typeface="+mj-lt"/>
              <a:ea typeface="+mj-ea"/>
              <a:cs typeface="+mj-cs"/>
            </a:endParaRPr>
          </a:p>
          <a:p>
            <a:pPr>
              <a:buFont typeface="Wingdings" pitchFamily="2" charset="2"/>
              <a:buNone/>
              <a:defRPr/>
            </a:pPr>
            <a:r>
              <a:rPr lang="en-US" sz="2000" dirty="0"/>
              <a:t>     				</a:t>
            </a:r>
          </a:p>
        </p:txBody>
      </p:sp>
      <p:sp>
        <p:nvSpPr>
          <p:cNvPr id="6" name="TextBox 5">
            <a:extLst>
              <a:ext uri="{FF2B5EF4-FFF2-40B4-BE49-F238E27FC236}">
                <a16:creationId xmlns:a16="http://schemas.microsoft.com/office/drawing/2014/main" id="{6987FF07-59C5-C649-9F7A-B335BBA48C86}"/>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pic>
        <p:nvPicPr>
          <p:cNvPr id="2" name="Picture 1">
            <a:extLst>
              <a:ext uri="{FF2B5EF4-FFF2-40B4-BE49-F238E27FC236}">
                <a16:creationId xmlns:a16="http://schemas.microsoft.com/office/drawing/2014/main" id="{50EBCA4D-A21C-ED46-BCEA-C7E5A31D8C0A}"/>
              </a:ext>
            </a:extLst>
          </p:cNvPr>
          <p:cNvPicPr>
            <a:picLocks noChangeAspect="1"/>
          </p:cNvPicPr>
          <p:nvPr/>
        </p:nvPicPr>
        <p:blipFill>
          <a:blip r:embed="rId2"/>
          <a:stretch>
            <a:fillRect/>
          </a:stretch>
        </p:blipFill>
        <p:spPr>
          <a:xfrm>
            <a:off x="138124" y="2614867"/>
            <a:ext cx="8457235" cy="3166174"/>
          </a:xfrm>
          <a:prstGeom prst="rect">
            <a:avLst/>
          </a:prstGeom>
        </p:spPr>
      </p:pic>
    </p:spTree>
    <p:extLst>
      <p:ext uri="{BB962C8B-B14F-4D97-AF65-F5344CB8AC3E}">
        <p14:creationId xmlns:p14="http://schemas.microsoft.com/office/powerpoint/2010/main" val="5300684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965" y="914400"/>
            <a:ext cx="8457235" cy="5334000"/>
          </a:xfrm>
        </p:spPr>
        <p:txBody>
          <a:bodyPr>
            <a:normAutofit lnSpcReduction="10000"/>
          </a:bodyPr>
          <a:lstStyle/>
          <a:p>
            <a:pPr>
              <a:buFont typeface="Wingdings" pitchFamily="2" charset="2"/>
              <a:buNone/>
              <a:defRPr/>
            </a:pPr>
            <a:r>
              <a:rPr lang="en-US" sz="4000" b="1" dirty="0">
                <a:solidFill>
                  <a:schemeClr val="accent5">
                    <a:lumMod val="75000"/>
                  </a:schemeClr>
                </a:solidFill>
                <a:latin typeface="+mj-lt"/>
                <a:ea typeface="+mj-ea"/>
                <a:cs typeface="+mj-cs"/>
              </a:rPr>
              <a:t>Interpolation</a:t>
            </a:r>
            <a:r>
              <a:rPr lang="en-US" sz="2800" b="1" dirty="0">
                <a:solidFill>
                  <a:schemeClr val="tx2"/>
                </a:solidFill>
              </a:rPr>
              <a:t> </a:t>
            </a:r>
            <a:r>
              <a:rPr lang="en-US" sz="4000" b="1" dirty="0">
                <a:solidFill>
                  <a:schemeClr val="accent5">
                    <a:lumMod val="75000"/>
                  </a:schemeClr>
                </a:solidFill>
                <a:latin typeface="+mj-lt"/>
                <a:ea typeface="+mj-ea"/>
                <a:cs typeface="+mj-cs"/>
              </a:rPr>
              <a:t>method</a:t>
            </a:r>
          </a:p>
          <a:p>
            <a:pPr>
              <a:buFont typeface="Wingdings" pitchFamily="2" charset="2"/>
              <a:buNone/>
              <a:defRPr/>
            </a:pPr>
            <a:r>
              <a:rPr lang="en-US" sz="2000" dirty="0"/>
              <a:t>     						         </a:t>
            </a:r>
            <a:r>
              <a:rPr lang="en-US" sz="2000" b="1" dirty="0"/>
              <a:t> Difference</a:t>
            </a:r>
          </a:p>
          <a:p>
            <a:pPr>
              <a:defRPr/>
            </a:pPr>
            <a:r>
              <a:rPr lang="en-US" sz="2000" dirty="0"/>
              <a:t>PV at rate of 10%	=	17,565.4</a:t>
            </a:r>
          </a:p>
          <a:p>
            <a:pPr>
              <a:buFont typeface="Wingdings" pitchFamily="2" charset="2"/>
              <a:buNone/>
              <a:defRPr/>
            </a:pPr>
            <a:r>
              <a:rPr lang="en-US" sz="2000" dirty="0"/>
              <a:t>   							 1365.4</a:t>
            </a:r>
          </a:p>
          <a:p>
            <a:pPr>
              <a:defRPr/>
            </a:pPr>
            <a:r>
              <a:rPr lang="en-US" sz="2000" dirty="0"/>
              <a:t>PV required		=	16,200.000</a:t>
            </a:r>
          </a:p>
          <a:p>
            <a:pPr>
              <a:buFont typeface="Wingdings" pitchFamily="2" charset="2"/>
              <a:buNone/>
              <a:defRPr/>
            </a:pPr>
            <a:r>
              <a:rPr lang="en-US" sz="2000" dirty="0"/>
              <a:t>							</a:t>
            </a:r>
          </a:p>
          <a:p>
            <a:pPr>
              <a:defRPr/>
            </a:pPr>
            <a:r>
              <a:rPr lang="en-US" sz="2000" dirty="0"/>
              <a:t>PV at rate of  20%	=	14,999.4	                -1200.6</a:t>
            </a:r>
          </a:p>
          <a:p>
            <a:pPr>
              <a:defRPr/>
            </a:pPr>
            <a:endParaRPr lang="en-US" sz="2000" dirty="0"/>
          </a:p>
          <a:p>
            <a:pPr>
              <a:defRPr/>
            </a:pPr>
            <a:r>
              <a:rPr lang="en-US" sz="2000" dirty="0"/>
              <a:t>Therefore, IRR	= 10% +      </a:t>
            </a:r>
            <a:r>
              <a:rPr lang="en-US" sz="2000" u="sng" dirty="0"/>
              <a:t>1365.4                    </a:t>
            </a:r>
            <a:r>
              <a:rPr lang="en-US" sz="2000" dirty="0"/>
              <a:t>( 20% -10%)</a:t>
            </a:r>
          </a:p>
          <a:p>
            <a:pPr>
              <a:defRPr/>
            </a:pPr>
            <a:r>
              <a:rPr lang="en-US" sz="2000" dirty="0"/>
              <a:t>                                               ( 1365.4+1200.6) </a:t>
            </a:r>
          </a:p>
          <a:p>
            <a:pPr>
              <a:defRPr/>
            </a:pPr>
            <a:r>
              <a:rPr lang="en-US" sz="2000" dirty="0"/>
              <a:t>		</a:t>
            </a:r>
          </a:p>
          <a:p>
            <a:pPr>
              <a:defRPr/>
            </a:pPr>
            <a:r>
              <a:rPr lang="en-US" sz="2000" dirty="0"/>
              <a:t>                            = 10% + 5.32%</a:t>
            </a:r>
          </a:p>
          <a:p>
            <a:pPr>
              <a:defRPr/>
            </a:pPr>
            <a:r>
              <a:rPr lang="en-US" sz="2000" dirty="0"/>
              <a:t>		= </a:t>
            </a:r>
            <a:r>
              <a:rPr lang="en-US" sz="2000" u="dbl" dirty="0"/>
              <a:t>15.32 %</a:t>
            </a:r>
            <a:endParaRPr lang="en-US" sz="2000" dirty="0"/>
          </a:p>
          <a:p>
            <a:pPr>
              <a:defRPr/>
            </a:pPr>
            <a:endParaRPr lang="en-US" sz="2000" dirty="0"/>
          </a:p>
        </p:txBody>
      </p:sp>
      <p:sp>
        <p:nvSpPr>
          <p:cNvPr id="4" name="Right Brace 3"/>
          <p:cNvSpPr/>
          <p:nvPr/>
        </p:nvSpPr>
        <p:spPr>
          <a:xfrm>
            <a:off x="5448300" y="2023640"/>
            <a:ext cx="381000" cy="8382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5" name="Right Brace 4"/>
          <p:cNvSpPr/>
          <p:nvPr/>
        </p:nvSpPr>
        <p:spPr>
          <a:xfrm>
            <a:off x="5448300" y="3153138"/>
            <a:ext cx="381000" cy="7620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6" name="TextBox 5">
            <a:extLst>
              <a:ext uri="{FF2B5EF4-FFF2-40B4-BE49-F238E27FC236}">
                <a16:creationId xmlns:a16="http://schemas.microsoft.com/office/drawing/2014/main" id="{6987FF07-59C5-C649-9F7A-B335BBA48C86}"/>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sp>
        <p:nvSpPr>
          <p:cNvPr id="7" name="Left Bracket 6">
            <a:extLst>
              <a:ext uri="{FF2B5EF4-FFF2-40B4-BE49-F238E27FC236}">
                <a16:creationId xmlns:a16="http://schemas.microsoft.com/office/drawing/2014/main" id="{43329967-E421-544C-A4E8-68B5A9E02FAF}"/>
              </a:ext>
            </a:extLst>
          </p:cNvPr>
          <p:cNvSpPr/>
          <p:nvPr/>
        </p:nvSpPr>
        <p:spPr>
          <a:xfrm flipH="1">
            <a:off x="5200735" y="4042461"/>
            <a:ext cx="112044" cy="969378"/>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KE"/>
          </a:p>
        </p:txBody>
      </p:sp>
      <p:sp>
        <p:nvSpPr>
          <p:cNvPr id="8" name="Left Bracket 7">
            <a:extLst>
              <a:ext uri="{FF2B5EF4-FFF2-40B4-BE49-F238E27FC236}">
                <a16:creationId xmlns:a16="http://schemas.microsoft.com/office/drawing/2014/main" id="{FE09026F-2245-114E-8C62-1D4B8E5D0156}"/>
              </a:ext>
            </a:extLst>
          </p:cNvPr>
          <p:cNvSpPr/>
          <p:nvPr/>
        </p:nvSpPr>
        <p:spPr>
          <a:xfrm>
            <a:off x="3240911" y="4042461"/>
            <a:ext cx="73152" cy="9144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KE"/>
          </a:p>
        </p:txBody>
      </p:sp>
    </p:spTree>
    <p:extLst>
      <p:ext uri="{BB962C8B-B14F-4D97-AF65-F5344CB8AC3E}">
        <p14:creationId xmlns:p14="http://schemas.microsoft.com/office/powerpoint/2010/main" val="1426402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01884" y="914400"/>
            <a:ext cx="8164291" cy="532434"/>
          </a:xfrm>
        </p:spPr>
        <p:txBody>
          <a:bodyPr>
            <a:normAutofit fontScale="90000"/>
          </a:bodyPr>
          <a:lstStyle/>
          <a:p>
            <a:r>
              <a:rPr lang="en-GB" b="1" dirty="0">
                <a:solidFill>
                  <a:schemeClr val="accent1"/>
                </a:solidFill>
              </a:rPr>
              <a:t>Acceptance Rule</a:t>
            </a:r>
            <a:endParaRPr lang="en-US" b="1" dirty="0">
              <a:solidFill>
                <a:schemeClr val="accent1"/>
              </a:solidFill>
            </a:endParaRPr>
          </a:p>
        </p:txBody>
      </p:sp>
      <p:sp>
        <p:nvSpPr>
          <p:cNvPr id="33795" name="Rectangle 3"/>
          <p:cNvSpPr>
            <a:spLocks noGrp="1" noChangeArrowheads="1"/>
          </p:cNvSpPr>
          <p:nvPr>
            <p:ph sz="quarter" idx="1"/>
          </p:nvPr>
        </p:nvSpPr>
        <p:spPr>
          <a:xfrm>
            <a:off x="457200" y="1600200"/>
            <a:ext cx="8382000" cy="4953000"/>
          </a:xfrm>
        </p:spPr>
        <p:txBody>
          <a:bodyPr>
            <a:normAutofit/>
          </a:bodyPr>
          <a:lstStyle/>
          <a:p>
            <a:pPr>
              <a:lnSpc>
                <a:spcPct val="90000"/>
              </a:lnSpc>
            </a:pPr>
            <a:r>
              <a:rPr lang="en-GB" dirty="0"/>
              <a:t>Accept the project when IRR&gt; Cost of capital</a:t>
            </a:r>
          </a:p>
          <a:p>
            <a:r>
              <a:rPr lang="en-GB" dirty="0"/>
              <a:t>Reject the project when IRR &lt; Cost of capital</a:t>
            </a:r>
          </a:p>
          <a:p>
            <a:r>
              <a:rPr lang="en-GB" dirty="0"/>
              <a:t>May accept the project when IRR = Cost of capital</a:t>
            </a:r>
          </a:p>
          <a:p>
            <a:endParaRPr lang="en-GB" dirty="0"/>
          </a:p>
          <a:p>
            <a:pPr algn="just"/>
            <a:r>
              <a:rPr lang="en-GB" sz="2400" dirty="0"/>
              <a:t>Projects with IRR greater than the cost of capital are accepted since they offer a higher return than the cost of financing the project. The cost of capital is the cost of financing.</a:t>
            </a:r>
          </a:p>
          <a:p>
            <a:pPr algn="just"/>
            <a:r>
              <a:rPr lang="en-GB" sz="2400" dirty="0"/>
              <a:t>In case of independent projects, IRR and NPV rules will give the same results if the firm has no shortage of funds.</a:t>
            </a:r>
            <a:endParaRPr lang="en-US" sz="2400" dirty="0"/>
          </a:p>
        </p:txBody>
      </p:sp>
      <p:sp>
        <p:nvSpPr>
          <p:cNvPr id="4" name="TextBox 3">
            <a:extLst>
              <a:ext uri="{FF2B5EF4-FFF2-40B4-BE49-F238E27FC236}">
                <a16:creationId xmlns:a16="http://schemas.microsoft.com/office/drawing/2014/main" id="{A0726C6B-0ADE-A643-8172-10167CE82860}"/>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3320066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48181" y="1238490"/>
            <a:ext cx="8117993" cy="361709"/>
          </a:xfrm>
        </p:spPr>
        <p:txBody>
          <a:bodyPr>
            <a:normAutofit fontScale="90000"/>
          </a:bodyPr>
          <a:lstStyle/>
          <a:p>
            <a:r>
              <a:rPr lang="en-US" b="1" dirty="0">
                <a:solidFill>
                  <a:schemeClr val="accent1"/>
                </a:solidFill>
              </a:rPr>
              <a:t>    Advantages of IRR</a:t>
            </a:r>
            <a:br>
              <a:rPr lang="en-US" sz="4800" dirty="0">
                <a:solidFill>
                  <a:schemeClr val="accent1"/>
                </a:solidFill>
              </a:rPr>
            </a:br>
            <a:endParaRPr lang="en-US" b="1" dirty="0">
              <a:solidFill>
                <a:schemeClr val="accent1"/>
              </a:solidFill>
            </a:endParaRPr>
          </a:p>
        </p:txBody>
      </p:sp>
      <p:sp>
        <p:nvSpPr>
          <p:cNvPr id="34819" name="Rectangle 3"/>
          <p:cNvSpPr>
            <a:spLocks noGrp="1" noChangeArrowheads="1"/>
          </p:cNvSpPr>
          <p:nvPr>
            <p:ph sz="quarter" idx="1"/>
          </p:nvPr>
        </p:nvSpPr>
        <p:spPr>
          <a:xfrm>
            <a:off x="104172" y="1481560"/>
            <a:ext cx="8507393" cy="3981692"/>
          </a:xfrm>
        </p:spPr>
        <p:txBody>
          <a:bodyPr>
            <a:normAutofit/>
          </a:bodyPr>
          <a:lstStyle/>
          <a:p>
            <a:pPr lvl="2" algn="just">
              <a:buFont typeface="Arial" charset="0"/>
              <a:buChar char="•"/>
            </a:pPr>
            <a:r>
              <a:rPr lang="en-US" sz="2800" dirty="0"/>
              <a:t>It considers time value of money</a:t>
            </a:r>
          </a:p>
          <a:p>
            <a:pPr lvl="2" algn="just">
              <a:buFont typeface="Arial" charset="0"/>
              <a:buChar char="•"/>
            </a:pPr>
            <a:r>
              <a:rPr lang="en-US" sz="2800" dirty="0"/>
              <a:t>It considers cash flows over the entire life of the project.</a:t>
            </a:r>
          </a:p>
          <a:p>
            <a:pPr lvl="2" algn="just">
              <a:buFont typeface="Arial" charset="0"/>
              <a:buChar char="•"/>
            </a:pPr>
            <a:r>
              <a:rPr lang="en-US" sz="2800" dirty="0"/>
              <a:t>It is compatible with the maximization of owner’s wealth because, if it is higher than the cost of finance, owners’ wealth will be maximized.</a:t>
            </a:r>
          </a:p>
        </p:txBody>
      </p:sp>
      <p:sp>
        <p:nvSpPr>
          <p:cNvPr id="5" name="TextBox 4">
            <a:extLst>
              <a:ext uri="{FF2B5EF4-FFF2-40B4-BE49-F238E27FC236}">
                <a16:creationId xmlns:a16="http://schemas.microsoft.com/office/drawing/2014/main" id="{F68452D7-B69D-3F40-A3C7-B965C9E8600D}"/>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37603964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612775" y="1145894"/>
            <a:ext cx="8153400" cy="378106"/>
          </a:xfrm>
        </p:spPr>
        <p:txBody>
          <a:bodyPr>
            <a:normAutofit fontScale="90000"/>
          </a:bodyPr>
          <a:lstStyle/>
          <a:p>
            <a:r>
              <a:rPr lang="en-US" b="1" dirty="0">
                <a:solidFill>
                  <a:schemeClr val="accent1"/>
                </a:solidFill>
              </a:rPr>
              <a:t>Disadvantages of IRR</a:t>
            </a:r>
            <a:br>
              <a:rPr lang="en-US" dirty="0">
                <a:solidFill>
                  <a:schemeClr val="accent1"/>
                </a:solidFill>
              </a:rPr>
            </a:br>
            <a:endParaRPr lang="en-US" dirty="0">
              <a:solidFill>
                <a:schemeClr val="accent1"/>
              </a:solidFill>
            </a:endParaRPr>
          </a:p>
        </p:txBody>
      </p:sp>
      <p:sp>
        <p:nvSpPr>
          <p:cNvPr id="49155" name="Content Placeholder 2"/>
          <p:cNvSpPr>
            <a:spLocks noGrp="1"/>
          </p:cNvSpPr>
          <p:nvPr>
            <p:ph sz="quarter" idx="1"/>
          </p:nvPr>
        </p:nvSpPr>
        <p:spPr>
          <a:xfrm>
            <a:off x="612775" y="1423686"/>
            <a:ext cx="8153400" cy="4443714"/>
          </a:xfrm>
        </p:spPr>
        <p:txBody>
          <a:bodyPr/>
          <a:lstStyle/>
          <a:p>
            <a:pPr algn="just"/>
            <a:r>
              <a:rPr lang="en-US" dirty="0"/>
              <a:t>Difficult to use.</a:t>
            </a:r>
          </a:p>
          <a:p>
            <a:pPr algn="just"/>
            <a:r>
              <a:rPr lang="en-US" dirty="0"/>
              <a:t>Expensive to use because it calls for trained manpower and may use computers especially where inflows are of large magnitude and extending beyond the normal limits.</a:t>
            </a:r>
          </a:p>
          <a:p>
            <a:pPr algn="just"/>
            <a:r>
              <a:rPr lang="en-US" dirty="0"/>
              <a:t>It may give multiple results some involving positive IRR in which case it may be difficult to use in choosing which venture is more viable.</a:t>
            </a:r>
          </a:p>
          <a:p>
            <a:pPr algn="just"/>
            <a:endParaRPr lang="en-US" dirty="0"/>
          </a:p>
        </p:txBody>
      </p:sp>
      <p:sp>
        <p:nvSpPr>
          <p:cNvPr id="5" name="TextBox 4">
            <a:extLst>
              <a:ext uri="{FF2B5EF4-FFF2-40B4-BE49-F238E27FC236}">
                <a16:creationId xmlns:a16="http://schemas.microsoft.com/office/drawing/2014/main" id="{4BDA1168-1DCE-2E44-A118-4101FFF5094D}"/>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2336862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algn="just"/>
            <a:r>
              <a:rPr lang="en-US" dirty="0"/>
              <a:t>This is the ratio of the Present Value of the expected Cash flows at the required rate of return to the initial cash outflow of the investment. This can be illustrated as: </a:t>
            </a:r>
          </a:p>
          <a:p>
            <a:pPr marL="0" indent="0" algn="just">
              <a:buNone/>
            </a:pPr>
            <a:endParaRPr lang="en-US" dirty="0"/>
          </a:p>
          <a:p>
            <a:pPr marL="0" indent="0" algn="just">
              <a:buNone/>
            </a:pPr>
            <a:r>
              <a:rPr lang="en-US" dirty="0"/>
              <a:t>Profitability Index(PI) = </a:t>
            </a:r>
            <a:r>
              <a:rPr lang="en-US" u="sng" dirty="0"/>
              <a:t>(PV of future cash flows) </a:t>
            </a:r>
          </a:p>
          <a:p>
            <a:pPr marL="0" indent="0" algn="just">
              <a:buNone/>
            </a:pPr>
            <a:r>
              <a:rPr lang="en-US" dirty="0"/>
              <a:t>                                            Initial investment</a:t>
            </a:r>
          </a:p>
        </p:txBody>
      </p:sp>
      <p:sp>
        <p:nvSpPr>
          <p:cNvPr id="4" name="Rectangle 5">
            <a:extLst>
              <a:ext uri="{FF2B5EF4-FFF2-40B4-BE49-F238E27FC236}">
                <a16:creationId xmlns:a16="http://schemas.microsoft.com/office/drawing/2014/main" id="{1CA09BE7-8E49-FD44-B325-9C761D318EB0}"/>
              </a:ext>
            </a:extLst>
          </p:cNvPr>
          <p:cNvSpPr txBox="1">
            <a:spLocks noChangeArrowheads="1"/>
          </p:cNvSpPr>
          <p:nvPr/>
        </p:nvSpPr>
        <p:spPr>
          <a:xfrm>
            <a:off x="740780" y="763928"/>
            <a:ext cx="7946020" cy="8362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a:lstStyle>
          <a:p>
            <a:endParaRPr lang="en-GB" dirty="0">
              <a:solidFill>
                <a:schemeClr val="accent1"/>
              </a:solidFill>
            </a:endParaRPr>
          </a:p>
        </p:txBody>
      </p:sp>
      <p:sp>
        <p:nvSpPr>
          <p:cNvPr id="5" name="Rectangle 5">
            <a:extLst>
              <a:ext uri="{FF2B5EF4-FFF2-40B4-BE49-F238E27FC236}">
                <a16:creationId xmlns:a16="http://schemas.microsoft.com/office/drawing/2014/main" id="{76EF50EA-ABD8-EB4C-A738-FB85E2E0DF99}"/>
              </a:ext>
            </a:extLst>
          </p:cNvPr>
          <p:cNvSpPr>
            <a:spLocks noGrp="1" noChangeArrowheads="1"/>
          </p:cNvSpPr>
          <p:nvPr>
            <p:ph type="title"/>
          </p:nvPr>
        </p:nvSpPr>
        <p:spPr/>
        <p:txBody>
          <a:bodyPr>
            <a:normAutofit fontScale="90000"/>
          </a:bodyPr>
          <a:lstStyle/>
          <a:p>
            <a:r>
              <a:rPr lang="en-GB" b="1" dirty="0">
                <a:solidFill>
                  <a:schemeClr val="accent1"/>
                </a:solidFill>
              </a:rPr>
              <a:t>PROFITABILITY INDEX</a:t>
            </a:r>
          </a:p>
        </p:txBody>
      </p:sp>
      <p:sp>
        <p:nvSpPr>
          <p:cNvPr id="6" name="TextBox 5">
            <a:extLst>
              <a:ext uri="{FF2B5EF4-FFF2-40B4-BE49-F238E27FC236}">
                <a16:creationId xmlns:a16="http://schemas.microsoft.com/office/drawing/2014/main" id="{9A0707FF-E110-C943-BA0D-94ADE8984EAD}"/>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2998135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p:cNvSpPr>
            <a:spLocks noGrp="1" noChangeArrowheads="1"/>
          </p:cNvSpPr>
          <p:nvPr>
            <p:ph type="title"/>
          </p:nvPr>
        </p:nvSpPr>
        <p:spPr>
          <a:xfrm>
            <a:off x="740780" y="763928"/>
            <a:ext cx="7946020" cy="836271"/>
          </a:xfrm>
        </p:spPr>
        <p:txBody>
          <a:bodyPr/>
          <a:lstStyle/>
          <a:p>
            <a:r>
              <a:rPr lang="en-GB" b="1" dirty="0">
                <a:solidFill>
                  <a:schemeClr val="accent1"/>
                </a:solidFill>
              </a:rPr>
              <a:t>PROFITABILITY INDEX</a:t>
            </a:r>
          </a:p>
        </p:txBody>
      </p:sp>
      <p:sp>
        <p:nvSpPr>
          <p:cNvPr id="36867" name="Rectangle 3"/>
          <p:cNvSpPr>
            <a:spLocks noGrp="1" noChangeArrowheads="1"/>
          </p:cNvSpPr>
          <p:nvPr>
            <p:ph type="body" sz="half" idx="1"/>
          </p:nvPr>
        </p:nvSpPr>
        <p:spPr>
          <a:xfrm>
            <a:off x="457200" y="1600200"/>
            <a:ext cx="8382000" cy="1905000"/>
          </a:xfrm>
        </p:spPr>
        <p:txBody>
          <a:bodyPr/>
          <a:lstStyle/>
          <a:p>
            <a:pPr>
              <a:lnSpc>
                <a:spcPct val="90000"/>
              </a:lnSpc>
            </a:pPr>
            <a:r>
              <a:rPr lang="en-GB" sz="2600" dirty="0"/>
              <a:t>The initial cash outlay of a project is Rs 100,000 and it can generate cash inflow of Rs 40,000, Rs 30,000, Rs 50,000 and Rs 20,000 in year 1 through 4. Assume a 10 percent rate of discount. The PV of cash inflows at 10 percent discount rate is:</a:t>
            </a:r>
            <a:r>
              <a:rPr lang="en-US" sz="2600" dirty="0"/>
              <a:t> </a:t>
            </a:r>
          </a:p>
          <a:p>
            <a:pPr>
              <a:lnSpc>
                <a:spcPct val="90000"/>
              </a:lnSpc>
            </a:pPr>
            <a:endParaRPr lang="en-GB" sz="2600" dirty="0"/>
          </a:p>
        </p:txBody>
      </p:sp>
      <p:pic>
        <p:nvPicPr>
          <p:cNvPr id="6150" name="Picture 6"/>
          <p:cNvPicPr>
            <a:picLocks noChangeAspect="1" noChangeArrowheads="1"/>
          </p:cNvPicPr>
          <p:nvPr/>
        </p:nvPicPr>
        <p:blipFill>
          <a:blip r:embed="rId2"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2731624" y="3429000"/>
            <a:ext cx="4354975" cy="2664985"/>
          </a:xfrm>
          <a:prstGeom prst="rect">
            <a:avLst/>
          </a:prstGeom>
          <a:noFill/>
          <a:ln w="9525">
            <a:noFill/>
            <a:miter lim="800000"/>
            <a:headEnd/>
            <a:tailEnd/>
          </a:ln>
          <a:effectLst/>
        </p:spPr>
      </p:pic>
      <p:sp>
        <p:nvSpPr>
          <p:cNvPr id="5" name="TextBox 4">
            <a:extLst>
              <a:ext uri="{FF2B5EF4-FFF2-40B4-BE49-F238E27FC236}">
                <a16:creationId xmlns:a16="http://schemas.microsoft.com/office/drawing/2014/main" id="{EDDCAD27-E78C-EA43-9FF4-8DE5E4D95965}"/>
              </a:ext>
            </a:extLst>
          </p:cNvPr>
          <p:cNvSpPr txBox="1"/>
          <p:nvPr/>
        </p:nvSpPr>
        <p:spPr>
          <a:xfrm>
            <a:off x="588380" y="444901"/>
            <a:ext cx="1967698" cy="400049"/>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79985756"/>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12775" y="762000"/>
            <a:ext cx="8153400" cy="673261"/>
          </a:xfrm>
        </p:spPr>
        <p:txBody>
          <a:bodyPr>
            <a:normAutofit fontScale="90000"/>
          </a:bodyPr>
          <a:lstStyle/>
          <a:p>
            <a:r>
              <a:rPr lang="en-GB" b="1" dirty="0">
                <a:solidFill>
                  <a:schemeClr val="accent1"/>
                </a:solidFill>
              </a:rPr>
              <a:t>Acceptance Rule</a:t>
            </a:r>
            <a:endParaRPr lang="en-US" b="1" dirty="0">
              <a:solidFill>
                <a:schemeClr val="accent1"/>
              </a:solidFill>
            </a:endParaRPr>
          </a:p>
        </p:txBody>
      </p:sp>
      <p:sp>
        <p:nvSpPr>
          <p:cNvPr id="37891" name="Rectangle 3"/>
          <p:cNvSpPr>
            <a:spLocks noGrp="1" noChangeArrowheads="1"/>
          </p:cNvSpPr>
          <p:nvPr>
            <p:ph sz="quarter" idx="1"/>
          </p:nvPr>
        </p:nvSpPr>
        <p:spPr>
          <a:xfrm>
            <a:off x="612775" y="1600200"/>
            <a:ext cx="8153400" cy="4495800"/>
          </a:xfrm>
        </p:spPr>
        <p:txBody>
          <a:bodyPr/>
          <a:lstStyle/>
          <a:p>
            <a:pPr algn="just">
              <a:lnSpc>
                <a:spcPct val="90000"/>
              </a:lnSpc>
            </a:pPr>
            <a:r>
              <a:rPr lang="en-GB" dirty="0"/>
              <a:t>The following are the PI acceptance rules:</a:t>
            </a:r>
          </a:p>
          <a:p>
            <a:pPr lvl="1" algn="just">
              <a:lnSpc>
                <a:spcPct val="90000"/>
              </a:lnSpc>
            </a:pPr>
            <a:r>
              <a:rPr lang="en-GB" dirty="0"/>
              <a:t>Accept the project when PI is greater than one PI &gt; 1</a:t>
            </a:r>
          </a:p>
          <a:p>
            <a:pPr lvl="1" algn="just">
              <a:lnSpc>
                <a:spcPct val="90000"/>
              </a:lnSpc>
            </a:pPr>
            <a:r>
              <a:rPr lang="en-GB" dirty="0"/>
              <a:t>Reject the project when PI is less than one PI &lt; 1</a:t>
            </a:r>
          </a:p>
          <a:p>
            <a:pPr lvl="1" algn="just">
              <a:lnSpc>
                <a:spcPct val="90000"/>
              </a:lnSpc>
            </a:pPr>
            <a:r>
              <a:rPr lang="en-GB" dirty="0"/>
              <a:t>May accept the project when PI is equal to one. PI = 1</a:t>
            </a:r>
          </a:p>
          <a:p>
            <a:pPr algn="just">
              <a:lnSpc>
                <a:spcPct val="90000"/>
              </a:lnSpc>
            </a:pPr>
            <a:r>
              <a:rPr lang="en-GB" dirty="0"/>
              <a:t>The project with positive NPV will have PI greater than one. PI less than means that the project’s NPV is negative.</a:t>
            </a:r>
            <a:endParaRPr lang="en-US" dirty="0"/>
          </a:p>
        </p:txBody>
      </p:sp>
      <p:sp>
        <p:nvSpPr>
          <p:cNvPr id="4" name="TextBox 3">
            <a:extLst>
              <a:ext uri="{FF2B5EF4-FFF2-40B4-BE49-F238E27FC236}">
                <a16:creationId xmlns:a16="http://schemas.microsoft.com/office/drawing/2014/main" id="{24F4F80C-F4F0-8949-B737-2C85FDF1872F}"/>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1689497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accent5">
                    <a:lumMod val="75000"/>
                  </a:schemeClr>
                </a:solidFill>
              </a:rPr>
              <a:t>Definition of capital budgeting</a:t>
            </a:r>
          </a:p>
        </p:txBody>
      </p:sp>
      <p:sp>
        <p:nvSpPr>
          <p:cNvPr id="3" name="Content Placeholder 2"/>
          <p:cNvSpPr>
            <a:spLocks noGrp="1"/>
          </p:cNvSpPr>
          <p:nvPr>
            <p:ph sz="quarter" idx="1"/>
          </p:nvPr>
        </p:nvSpPr>
        <p:spPr/>
        <p:txBody>
          <a:bodyPr/>
          <a:lstStyle/>
          <a:p>
            <a:pPr algn="just"/>
            <a:r>
              <a:rPr lang="en-US" dirty="0"/>
              <a:t>Efficient allocation of available funds/capital to long term assets/projects with the expectation of receiving future benefits.</a:t>
            </a:r>
          </a:p>
          <a:p>
            <a:pPr algn="just">
              <a:lnSpc>
                <a:spcPct val="90000"/>
              </a:lnSpc>
            </a:pPr>
            <a:r>
              <a:rPr lang="en-US" dirty="0"/>
              <a:t>It entails foregoing current consumption in order to receive future benefits over a number of years.</a:t>
            </a:r>
          </a:p>
          <a:p>
            <a:pPr algn="just">
              <a:lnSpc>
                <a:spcPct val="90000"/>
              </a:lnSpc>
            </a:pPr>
            <a:r>
              <a:rPr lang="en-US" dirty="0"/>
              <a:t>Capital budgeting is considered important as it tends to determine the  firm value by influencing its growth, profitability and risk.</a:t>
            </a:r>
          </a:p>
          <a:p>
            <a:pPr algn="just"/>
            <a:endParaRPr lang="en-US" dirty="0"/>
          </a:p>
        </p:txBody>
      </p:sp>
      <p:sp>
        <p:nvSpPr>
          <p:cNvPr id="4" name="TextBox 3">
            <a:extLst>
              <a:ext uri="{FF2B5EF4-FFF2-40B4-BE49-F238E27FC236}">
                <a16:creationId xmlns:a16="http://schemas.microsoft.com/office/drawing/2014/main" id="{13824935-830F-6B4A-BA91-0EDD0D731ABB}"/>
              </a:ext>
            </a:extLst>
          </p:cNvPr>
          <p:cNvSpPr txBox="1"/>
          <p:nvPr/>
        </p:nvSpPr>
        <p:spPr>
          <a:xfrm>
            <a:off x="532434" y="439838"/>
            <a:ext cx="1967697" cy="612400"/>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2815195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25033" y="763928"/>
            <a:ext cx="8141142" cy="659758"/>
          </a:xfrm>
        </p:spPr>
        <p:txBody>
          <a:bodyPr>
            <a:normAutofit fontScale="90000"/>
          </a:bodyPr>
          <a:lstStyle/>
          <a:p>
            <a:r>
              <a:rPr lang="en-GB" b="1" dirty="0">
                <a:solidFill>
                  <a:schemeClr val="accent1"/>
                </a:solidFill>
              </a:rPr>
              <a:t>Evaluation of PI Method</a:t>
            </a:r>
            <a:endParaRPr lang="en-US" b="1" dirty="0">
              <a:solidFill>
                <a:schemeClr val="accent1"/>
              </a:solidFill>
            </a:endParaRPr>
          </a:p>
        </p:txBody>
      </p:sp>
      <p:sp>
        <p:nvSpPr>
          <p:cNvPr id="38915" name="Rectangle 3"/>
          <p:cNvSpPr>
            <a:spLocks noGrp="1" noChangeArrowheads="1"/>
          </p:cNvSpPr>
          <p:nvPr>
            <p:ph sz="quarter" idx="1"/>
          </p:nvPr>
        </p:nvSpPr>
        <p:spPr>
          <a:xfrm>
            <a:off x="228600" y="1524000"/>
            <a:ext cx="8458200" cy="4800600"/>
          </a:xfrm>
        </p:spPr>
        <p:txBody>
          <a:bodyPr>
            <a:normAutofit/>
          </a:bodyPr>
          <a:lstStyle/>
          <a:p>
            <a:pPr algn="just">
              <a:lnSpc>
                <a:spcPct val="80000"/>
              </a:lnSpc>
            </a:pPr>
            <a:r>
              <a:rPr lang="en-US" sz="2400" b="1" i="1" dirty="0"/>
              <a:t>Time value: </a:t>
            </a:r>
            <a:r>
              <a:rPr lang="en-GB" sz="2400" dirty="0"/>
              <a:t>It recognises the time value of money. </a:t>
            </a:r>
          </a:p>
          <a:p>
            <a:pPr algn="just">
              <a:lnSpc>
                <a:spcPct val="80000"/>
              </a:lnSpc>
            </a:pPr>
            <a:r>
              <a:rPr lang="en-US" sz="2400" b="1" i="1" dirty="0"/>
              <a:t>Value maximization</a:t>
            </a:r>
            <a:r>
              <a:rPr lang="en-US" sz="2400" dirty="0"/>
              <a:t>: </a:t>
            </a:r>
            <a:r>
              <a:rPr lang="en-GB" sz="2400" dirty="0"/>
              <a:t>It is consistent with the shareholder value maximisation principle. A project with PI greater than one will have positive NPV and if accepted, it will increase shareholders’ wealth.</a:t>
            </a:r>
          </a:p>
          <a:p>
            <a:pPr algn="just">
              <a:lnSpc>
                <a:spcPct val="80000"/>
              </a:lnSpc>
            </a:pPr>
            <a:r>
              <a:rPr lang="en-US" sz="2400" b="1" i="1" dirty="0"/>
              <a:t>Relative profitability: </a:t>
            </a:r>
            <a:r>
              <a:rPr lang="en-GB" sz="2400" dirty="0"/>
              <a:t>In the PI method, since the present value of cash inflows is divided by the initial cash outflow, it is a relative measure of a project’s profitability.</a:t>
            </a:r>
          </a:p>
          <a:p>
            <a:pPr algn="just">
              <a:lnSpc>
                <a:spcPct val="80000"/>
              </a:lnSpc>
              <a:buFont typeface="Wingdings" pitchFamily="2" charset="2"/>
              <a:buNone/>
            </a:pPr>
            <a:endParaRPr lang="en-GB" sz="2400" dirty="0"/>
          </a:p>
          <a:p>
            <a:pPr algn="just">
              <a:lnSpc>
                <a:spcPct val="80000"/>
              </a:lnSpc>
            </a:pPr>
            <a:r>
              <a:rPr lang="en-GB" sz="2400" dirty="0"/>
              <a:t>Like NPV method, PI criterion also requires calculation of cash flows and estimate of the discount rate. In practice, estimation of cash flows and discount rate pose problems.</a:t>
            </a:r>
            <a:endParaRPr lang="en-US" sz="2400" dirty="0"/>
          </a:p>
        </p:txBody>
      </p:sp>
      <p:sp>
        <p:nvSpPr>
          <p:cNvPr id="4" name="TextBox 3">
            <a:extLst>
              <a:ext uri="{FF2B5EF4-FFF2-40B4-BE49-F238E27FC236}">
                <a16:creationId xmlns:a16="http://schemas.microsoft.com/office/drawing/2014/main" id="{F5C4E04C-8F7A-E445-8488-2707902D9ED3}"/>
              </a:ext>
            </a:extLst>
          </p:cNvPr>
          <p:cNvSpPr txBox="1"/>
          <p:nvPr/>
        </p:nvSpPr>
        <p:spPr>
          <a:xfrm>
            <a:off x="532434" y="439838"/>
            <a:ext cx="1967698" cy="400049"/>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36297606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2FD50EE-DD0C-45BB-AA96-7A36E13E9B55}"/>
              </a:ext>
            </a:extLst>
          </p:cNvPr>
          <p:cNvSpPr>
            <a:spLocks noGrp="1"/>
          </p:cNvSpPr>
          <p:nvPr>
            <p:ph type="body" sz="quarter" idx="12"/>
          </p:nvPr>
        </p:nvSpPr>
        <p:spPr/>
        <p:txBody>
          <a:bodyPr>
            <a:normAutofit/>
          </a:bodyPr>
          <a:lstStyle/>
          <a:p>
            <a:r>
              <a:rPr lang="en-KE" sz="4800">
                <a:latin typeface="Snell Roundhand" panose="02000603080000090004" pitchFamily="2" charset="77"/>
                <a:cs typeface="Apple Chancery" panose="03020702040506060504" pitchFamily="66" charset="-79"/>
              </a:rPr>
              <a:t>THANK YOU</a:t>
            </a:r>
          </a:p>
        </p:txBody>
      </p:sp>
    </p:spTree>
    <p:extLst>
      <p:ext uri="{BB962C8B-B14F-4D97-AF65-F5344CB8AC3E}">
        <p14:creationId xmlns:p14="http://schemas.microsoft.com/office/powerpoint/2010/main" val="1237032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12775" y="762000"/>
            <a:ext cx="8153400" cy="464916"/>
          </a:xfrm>
        </p:spPr>
        <p:txBody>
          <a:bodyPr>
            <a:normAutofit fontScale="90000"/>
          </a:bodyPr>
          <a:lstStyle/>
          <a:p>
            <a:br>
              <a:rPr lang="en-GB" b="1" dirty="0"/>
            </a:br>
            <a:r>
              <a:rPr lang="en-GB" sz="4000" dirty="0">
                <a:solidFill>
                  <a:schemeClr val="accent5">
                    <a:lumMod val="75000"/>
                  </a:schemeClr>
                </a:solidFill>
              </a:rPr>
              <a:t>Features of Investment Decisions</a:t>
            </a:r>
            <a:r>
              <a:rPr lang="en-US" sz="4000" dirty="0">
                <a:solidFill>
                  <a:schemeClr val="accent5">
                    <a:lumMod val="75000"/>
                  </a:schemeClr>
                </a:solidFill>
              </a:rPr>
              <a:t> </a:t>
            </a:r>
          </a:p>
        </p:txBody>
      </p:sp>
      <p:sp>
        <p:nvSpPr>
          <p:cNvPr id="20483" name="Rectangle 3"/>
          <p:cNvSpPr>
            <a:spLocks noGrp="1" noChangeArrowheads="1"/>
          </p:cNvSpPr>
          <p:nvPr>
            <p:ph sz="quarter" idx="1"/>
          </p:nvPr>
        </p:nvSpPr>
        <p:spPr>
          <a:xfrm>
            <a:off x="612775" y="1794076"/>
            <a:ext cx="8153400" cy="4301924"/>
          </a:xfrm>
        </p:spPr>
        <p:txBody>
          <a:bodyPr/>
          <a:lstStyle/>
          <a:p>
            <a:pPr marL="514350" indent="-514350" algn="just">
              <a:buFont typeface="+mj-lt"/>
              <a:buAutoNum type="arabicPeriod"/>
            </a:pPr>
            <a:r>
              <a:rPr lang="en-GB" dirty="0"/>
              <a:t>Involves the exchange of current funds for future benefits.</a:t>
            </a:r>
          </a:p>
          <a:p>
            <a:pPr marL="514350" indent="-514350" algn="just">
              <a:buFont typeface="+mj-lt"/>
              <a:buAutoNum type="arabicPeriod"/>
            </a:pPr>
            <a:r>
              <a:rPr lang="en-GB" dirty="0"/>
              <a:t>The funds are invested in long-term assets.</a:t>
            </a:r>
          </a:p>
          <a:p>
            <a:pPr marL="514350" indent="-514350" algn="just">
              <a:buFont typeface="+mj-lt"/>
              <a:buAutoNum type="arabicPeriod"/>
            </a:pPr>
            <a:r>
              <a:rPr lang="en-GB" dirty="0"/>
              <a:t>The future benefits will occur to the firm over a series of years.</a:t>
            </a:r>
            <a:endParaRPr lang="en-US" dirty="0"/>
          </a:p>
        </p:txBody>
      </p:sp>
      <p:sp>
        <p:nvSpPr>
          <p:cNvPr id="4" name="TextBox 3">
            <a:extLst>
              <a:ext uri="{FF2B5EF4-FFF2-40B4-BE49-F238E27FC236}">
                <a16:creationId xmlns:a16="http://schemas.microsoft.com/office/drawing/2014/main" id="{15CB012A-7C0C-7445-BABE-3243126235C8}"/>
              </a:ext>
            </a:extLst>
          </p:cNvPr>
          <p:cNvSpPr txBox="1"/>
          <p:nvPr/>
        </p:nvSpPr>
        <p:spPr>
          <a:xfrm>
            <a:off x="532434" y="439838"/>
            <a:ext cx="1967697" cy="612400"/>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3210628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28263" y="823638"/>
            <a:ext cx="8071694" cy="457200"/>
          </a:xfrm>
        </p:spPr>
        <p:txBody>
          <a:bodyPr>
            <a:noAutofit/>
          </a:bodyPr>
          <a:lstStyle/>
          <a:p>
            <a:br>
              <a:rPr lang="en-GB" sz="3600" dirty="0">
                <a:solidFill>
                  <a:schemeClr val="accent5">
                    <a:lumMod val="75000"/>
                  </a:schemeClr>
                </a:solidFill>
              </a:rPr>
            </a:br>
            <a:r>
              <a:rPr lang="en-GB" sz="3600" dirty="0">
                <a:solidFill>
                  <a:schemeClr val="accent5">
                    <a:lumMod val="75000"/>
                  </a:schemeClr>
                </a:solidFill>
              </a:rPr>
              <a:t>Importance of Investment Decisions</a:t>
            </a:r>
            <a:endParaRPr lang="en-US" sz="3600" dirty="0">
              <a:solidFill>
                <a:schemeClr val="accent5">
                  <a:lumMod val="75000"/>
                </a:schemeClr>
              </a:solidFill>
            </a:endParaRPr>
          </a:p>
        </p:txBody>
      </p:sp>
      <p:sp>
        <p:nvSpPr>
          <p:cNvPr id="21507" name="Rectangle 3"/>
          <p:cNvSpPr>
            <a:spLocks noGrp="1" noChangeArrowheads="1"/>
          </p:cNvSpPr>
          <p:nvPr>
            <p:ph sz="quarter" idx="1"/>
          </p:nvPr>
        </p:nvSpPr>
        <p:spPr>
          <a:xfrm>
            <a:off x="324092" y="1747776"/>
            <a:ext cx="8442084" cy="4348223"/>
          </a:xfrm>
        </p:spPr>
        <p:txBody>
          <a:bodyPr>
            <a:normAutofit/>
          </a:bodyPr>
          <a:lstStyle/>
          <a:p>
            <a:pPr marL="0" indent="0" algn="just">
              <a:lnSpc>
                <a:spcPct val="90000"/>
              </a:lnSpc>
              <a:buNone/>
            </a:pPr>
            <a:r>
              <a:rPr lang="en-GB" i="1" dirty="0"/>
              <a:t> </a:t>
            </a:r>
            <a:r>
              <a:rPr lang="en-GB" b="1" i="1" dirty="0"/>
              <a:t>Growth  </a:t>
            </a:r>
          </a:p>
          <a:p>
            <a:pPr algn="just">
              <a:lnSpc>
                <a:spcPct val="90000"/>
              </a:lnSpc>
              <a:buFont typeface="Wingdings" pitchFamily="2" charset="2"/>
              <a:buChar char="ü"/>
            </a:pPr>
            <a:r>
              <a:rPr lang="en-GB" dirty="0"/>
              <a:t>A wrong investment decision can be disastrous for continued survival of the firm.</a:t>
            </a:r>
          </a:p>
          <a:p>
            <a:pPr algn="just">
              <a:lnSpc>
                <a:spcPct val="90000"/>
              </a:lnSpc>
              <a:buFont typeface="Wingdings" pitchFamily="2" charset="2"/>
              <a:buChar char="ü"/>
            </a:pPr>
            <a:r>
              <a:rPr lang="en-GB" dirty="0"/>
              <a:t>Example, unprofitable expansion of assets could lead to increased costs.</a:t>
            </a:r>
          </a:p>
          <a:p>
            <a:pPr algn="just">
              <a:lnSpc>
                <a:spcPct val="90000"/>
              </a:lnSpc>
              <a:buFont typeface="Wingdings" pitchFamily="2" charset="2"/>
              <a:buChar char="ü"/>
            </a:pPr>
            <a:r>
              <a:rPr lang="en-GB" dirty="0"/>
              <a:t>On the other hand, inadequate investment in assets could make it difficult for the firm to compete successfully.</a:t>
            </a:r>
          </a:p>
          <a:p>
            <a:pPr marL="0" indent="0" algn="just">
              <a:lnSpc>
                <a:spcPct val="90000"/>
              </a:lnSpc>
              <a:buNone/>
            </a:pPr>
            <a:endParaRPr lang="en-GB" i="1" dirty="0"/>
          </a:p>
        </p:txBody>
      </p:sp>
      <p:sp>
        <p:nvSpPr>
          <p:cNvPr id="4" name="TextBox 3">
            <a:extLst>
              <a:ext uri="{FF2B5EF4-FFF2-40B4-BE49-F238E27FC236}">
                <a16:creationId xmlns:a16="http://schemas.microsoft.com/office/drawing/2014/main" id="{CB84ACBA-4D19-5A46-AE20-4FA306ACD50F}"/>
              </a:ext>
            </a:extLst>
          </p:cNvPr>
          <p:cNvSpPr txBox="1"/>
          <p:nvPr/>
        </p:nvSpPr>
        <p:spPr>
          <a:xfrm>
            <a:off x="532434" y="439838"/>
            <a:ext cx="1967697" cy="612400"/>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2710236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28263" y="823638"/>
            <a:ext cx="8071694" cy="457200"/>
          </a:xfrm>
        </p:spPr>
        <p:txBody>
          <a:bodyPr>
            <a:noAutofit/>
          </a:bodyPr>
          <a:lstStyle/>
          <a:p>
            <a:br>
              <a:rPr lang="en-GB" sz="3600" dirty="0">
                <a:solidFill>
                  <a:schemeClr val="accent5">
                    <a:lumMod val="75000"/>
                  </a:schemeClr>
                </a:solidFill>
              </a:rPr>
            </a:br>
            <a:r>
              <a:rPr lang="en-GB" sz="3600" dirty="0">
                <a:solidFill>
                  <a:schemeClr val="accent5">
                    <a:lumMod val="75000"/>
                  </a:schemeClr>
                </a:solidFill>
              </a:rPr>
              <a:t>Importance of Investment Decisions</a:t>
            </a:r>
            <a:endParaRPr lang="en-US" sz="3600" dirty="0">
              <a:solidFill>
                <a:schemeClr val="accent5">
                  <a:lumMod val="75000"/>
                </a:schemeClr>
              </a:solidFill>
            </a:endParaRPr>
          </a:p>
        </p:txBody>
      </p:sp>
      <p:sp>
        <p:nvSpPr>
          <p:cNvPr id="21507" name="Rectangle 3"/>
          <p:cNvSpPr>
            <a:spLocks noGrp="1" noChangeArrowheads="1"/>
          </p:cNvSpPr>
          <p:nvPr>
            <p:ph sz="quarter" idx="1"/>
          </p:nvPr>
        </p:nvSpPr>
        <p:spPr>
          <a:xfrm>
            <a:off x="532434" y="1747776"/>
            <a:ext cx="8233741" cy="4348223"/>
          </a:xfrm>
        </p:spPr>
        <p:txBody>
          <a:bodyPr>
            <a:normAutofit fontScale="92500" lnSpcReduction="10000"/>
          </a:bodyPr>
          <a:lstStyle/>
          <a:p>
            <a:pPr marL="0" indent="0" algn="just">
              <a:buNone/>
            </a:pPr>
            <a:r>
              <a:rPr lang="en-GB" b="1" i="1" dirty="0"/>
              <a:t>  Risk </a:t>
            </a:r>
          </a:p>
          <a:p>
            <a:pPr algn="just">
              <a:lnSpc>
                <a:spcPct val="90000"/>
              </a:lnSpc>
              <a:buFont typeface="Wingdings" pitchFamily="2" charset="2"/>
              <a:buChar char="ü"/>
            </a:pPr>
            <a:r>
              <a:rPr lang="en-GB" dirty="0"/>
              <a:t>Long-term commitment of funds may change the firm’s risk level.</a:t>
            </a:r>
          </a:p>
          <a:p>
            <a:pPr algn="just">
              <a:lnSpc>
                <a:spcPct val="90000"/>
              </a:lnSpc>
              <a:buFont typeface="Wingdings" pitchFamily="2" charset="2"/>
              <a:buChar char="ü"/>
            </a:pPr>
            <a:r>
              <a:rPr lang="en-GB" dirty="0"/>
              <a:t>A business may become more risky if they invest in a project whose cashflows fluctuate frequently.</a:t>
            </a:r>
          </a:p>
          <a:p>
            <a:pPr marL="0" indent="0" algn="just">
              <a:lnSpc>
                <a:spcPct val="90000"/>
              </a:lnSpc>
              <a:buNone/>
            </a:pPr>
            <a:r>
              <a:rPr lang="en-GB" b="1" i="1" dirty="0"/>
              <a:t>   Funding </a:t>
            </a:r>
            <a:r>
              <a:rPr lang="en-GB" i="1" dirty="0"/>
              <a:t>  </a:t>
            </a:r>
          </a:p>
          <a:p>
            <a:pPr algn="just">
              <a:lnSpc>
                <a:spcPct val="90000"/>
              </a:lnSpc>
              <a:buFont typeface="Wingdings" pitchFamily="2" charset="2"/>
              <a:buChar char="ü"/>
            </a:pPr>
            <a:r>
              <a:rPr lang="en-GB" dirty="0"/>
              <a:t>Investment decisions involve commitment of large amount of funds.</a:t>
            </a:r>
          </a:p>
          <a:p>
            <a:pPr algn="just">
              <a:lnSpc>
                <a:spcPct val="90000"/>
              </a:lnSpc>
              <a:buFont typeface="Wingdings" pitchFamily="2" charset="2"/>
              <a:buChar char="ü"/>
            </a:pPr>
            <a:r>
              <a:rPr lang="en-GB" dirty="0"/>
              <a:t>Firm’s therefore need to carefully plan their investment programmes and make an advanced arrangement for sourcing funds internally or externally.</a:t>
            </a:r>
          </a:p>
        </p:txBody>
      </p:sp>
      <p:sp>
        <p:nvSpPr>
          <p:cNvPr id="4" name="TextBox 3">
            <a:extLst>
              <a:ext uri="{FF2B5EF4-FFF2-40B4-BE49-F238E27FC236}">
                <a16:creationId xmlns:a16="http://schemas.microsoft.com/office/drawing/2014/main" id="{CB84ACBA-4D19-5A46-AE20-4FA306ACD50F}"/>
              </a:ext>
            </a:extLst>
          </p:cNvPr>
          <p:cNvSpPr txBox="1"/>
          <p:nvPr/>
        </p:nvSpPr>
        <p:spPr>
          <a:xfrm>
            <a:off x="532434" y="439838"/>
            <a:ext cx="1967697" cy="612400"/>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1925017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28263" y="823638"/>
            <a:ext cx="8071694" cy="457200"/>
          </a:xfrm>
        </p:spPr>
        <p:txBody>
          <a:bodyPr>
            <a:noAutofit/>
          </a:bodyPr>
          <a:lstStyle/>
          <a:p>
            <a:br>
              <a:rPr lang="en-GB" sz="3600" dirty="0">
                <a:solidFill>
                  <a:schemeClr val="accent5">
                    <a:lumMod val="75000"/>
                  </a:schemeClr>
                </a:solidFill>
              </a:rPr>
            </a:br>
            <a:r>
              <a:rPr lang="en-GB" sz="3600" dirty="0">
                <a:solidFill>
                  <a:schemeClr val="accent5">
                    <a:lumMod val="75000"/>
                  </a:schemeClr>
                </a:solidFill>
              </a:rPr>
              <a:t>Importance of Investment Decisions</a:t>
            </a:r>
            <a:endParaRPr lang="en-US" sz="3600" dirty="0">
              <a:solidFill>
                <a:schemeClr val="accent5">
                  <a:lumMod val="75000"/>
                </a:schemeClr>
              </a:solidFill>
            </a:endParaRPr>
          </a:p>
        </p:txBody>
      </p:sp>
      <p:sp>
        <p:nvSpPr>
          <p:cNvPr id="21507" name="Rectangle 3"/>
          <p:cNvSpPr>
            <a:spLocks noGrp="1" noChangeArrowheads="1"/>
          </p:cNvSpPr>
          <p:nvPr>
            <p:ph sz="quarter" idx="1"/>
          </p:nvPr>
        </p:nvSpPr>
        <p:spPr>
          <a:xfrm>
            <a:off x="532434" y="1747776"/>
            <a:ext cx="8233741" cy="4348223"/>
          </a:xfrm>
        </p:spPr>
        <p:txBody>
          <a:bodyPr>
            <a:normAutofit/>
          </a:bodyPr>
          <a:lstStyle/>
          <a:p>
            <a:pPr marL="0" indent="0" algn="just">
              <a:buNone/>
            </a:pPr>
            <a:r>
              <a:rPr lang="en-GB" sz="2600" b="1" i="1" dirty="0"/>
              <a:t>  Irreversibility</a:t>
            </a:r>
          </a:p>
          <a:p>
            <a:pPr algn="just">
              <a:lnSpc>
                <a:spcPct val="90000"/>
              </a:lnSpc>
              <a:buFont typeface="Wingdings" pitchFamily="2" charset="2"/>
              <a:buChar char="ü"/>
            </a:pPr>
            <a:r>
              <a:rPr lang="en-GB" sz="2600" dirty="0"/>
              <a:t>Most investment projects are irreversible or reversible at substantial loss.</a:t>
            </a:r>
          </a:p>
          <a:p>
            <a:pPr algn="just">
              <a:lnSpc>
                <a:spcPct val="90000"/>
              </a:lnSpc>
              <a:buFont typeface="Wingdings" pitchFamily="2" charset="2"/>
              <a:buChar char="ü"/>
            </a:pPr>
            <a:r>
              <a:rPr lang="en-GB" sz="2600" dirty="0"/>
              <a:t> It may be difficult to find a market for some assets once acquired or the firm incurs huge losses when the assets are scrapped.</a:t>
            </a:r>
          </a:p>
          <a:p>
            <a:pPr marL="0" indent="0" algn="just">
              <a:lnSpc>
                <a:spcPct val="90000"/>
              </a:lnSpc>
              <a:buNone/>
            </a:pPr>
            <a:r>
              <a:rPr lang="en-GB" sz="2600" b="1" i="1" dirty="0"/>
              <a:t>  Complexity </a:t>
            </a:r>
            <a:r>
              <a:rPr lang="en-GB" sz="2600" i="1" dirty="0"/>
              <a:t> </a:t>
            </a:r>
          </a:p>
          <a:p>
            <a:pPr algn="just">
              <a:buFont typeface="Wingdings" pitchFamily="2" charset="2"/>
              <a:buChar char="ü"/>
            </a:pPr>
            <a:r>
              <a:rPr lang="en-GB" sz="2600" dirty="0"/>
              <a:t>Investment decisions are among the most difficult firm decisions as they involve assessment of future cash flows that are difficult to predict due to uncertainties.</a:t>
            </a:r>
          </a:p>
          <a:p>
            <a:pPr algn="just">
              <a:lnSpc>
                <a:spcPct val="90000"/>
              </a:lnSpc>
              <a:buFont typeface="Wingdings" pitchFamily="2" charset="2"/>
              <a:buChar char="ü"/>
            </a:pPr>
            <a:endParaRPr lang="en-US" sz="2600" dirty="0"/>
          </a:p>
        </p:txBody>
      </p:sp>
      <p:sp>
        <p:nvSpPr>
          <p:cNvPr id="4" name="TextBox 3">
            <a:extLst>
              <a:ext uri="{FF2B5EF4-FFF2-40B4-BE49-F238E27FC236}">
                <a16:creationId xmlns:a16="http://schemas.microsoft.com/office/drawing/2014/main" id="{CB84ACBA-4D19-5A46-AE20-4FA306ACD50F}"/>
              </a:ext>
            </a:extLst>
          </p:cNvPr>
          <p:cNvSpPr txBox="1"/>
          <p:nvPr/>
        </p:nvSpPr>
        <p:spPr>
          <a:xfrm>
            <a:off x="532434" y="439838"/>
            <a:ext cx="1967697" cy="612400"/>
          </a:xfrm>
          <a:prstGeom prst="rect">
            <a:avLst/>
          </a:prstGeom>
          <a:solidFill>
            <a:schemeClr val="bg1"/>
          </a:solidFill>
        </p:spPr>
        <p:txBody>
          <a:bodyPr wrap="square" rtlCol="0">
            <a:spAutoFit/>
          </a:bodyPr>
          <a:lstStyle/>
          <a:p>
            <a:endParaRPr lang="en-KE"/>
          </a:p>
        </p:txBody>
      </p:sp>
    </p:spTree>
    <p:extLst>
      <p:ext uri="{BB962C8B-B14F-4D97-AF65-F5344CB8AC3E}">
        <p14:creationId xmlns:p14="http://schemas.microsoft.com/office/powerpoint/2010/main" val="57785451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34270</TotalTime>
  <Words>2271</Words>
  <Application>Microsoft Office PowerPoint</Application>
  <PresentationFormat>On-screen Show (4:3)</PresentationFormat>
  <Paragraphs>418</Paragraphs>
  <Slides>51</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0" baseType="lpstr">
      <vt:lpstr>Arial</vt:lpstr>
      <vt:lpstr>Calibri</vt:lpstr>
      <vt:lpstr>Calibri Light</vt:lpstr>
      <vt:lpstr>Cambria Math</vt:lpstr>
      <vt:lpstr>Snell Roundhand</vt:lpstr>
      <vt:lpstr>Tw Cen MT</vt:lpstr>
      <vt:lpstr>Wingdings</vt:lpstr>
      <vt:lpstr>Office Theme</vt:lpstr>
      <vt:lpstr>Equation</vt:lpstr>
      <vt:lpstr>PowerPoint Presentation</vt:lpstr>
      <vt:lpstr>Content</vt:lpstr>
      <vt:lpstr>Nature of Investment Decisions</vt:lpstr>
      <vt:lpstr> Nature of Investment Decisions</vt:lpstr>
      <vt:lpstr>Definition of capital budgeting</vt:lpstr>
      <vt:lpstr> Features of Investment Decisions </vt:lpstr>
      <vt:lpstr> Importance of Investment Decisions</vt:lpstr>
      <vt:lpstr> Importance of Investment Decisions</vt:lpstr>
      <vt:lpstr> Importance of Investment Decisions</vt:lpstr>
      <vt:lpstr>Types of Investment Decisions</vt:lpstr>
      <vt:lpstr>Types of Investment Decisions</vt:lpstr>
      <vt:lpstr>Types of Investment Decisions</vt:lpstr>
      <vt:lpstr>Types of Investment Decisions</vt:lpstr>
      <vt:lpstr>Types of Investment Decisions</vt:lpstr>
      <vt:lpstr> Investment Evaluation Criteria</vt:lpstr>
      <vt:lpstr>  Characteristics of a sound technique </vt:lpstr>
      <vt:lpstr> Evaluation Criteria</vt:lpstr>
      <vt:lpstr>PAYBACK (Constant cash flows)</vt:lpstr>
      <vt:lpstr> Example</vt:lpstr>
      <vt:lpstr>PAYBACK (uneven cash flows)</vt:lpstr>
      <vt:lpstr>PAYBACK (uneven cash flows)</vt:lpstr>
      <vt:lpstr>PowerPoint Presentation</vt:lpstr>
      <vt:lpstr>Acceptance Rule</vt:lpstr>
      <vt:lpstr>Evaluation of Payback </vt:lpstr>
      <vt:lpstr>ACCOUNTING RATE OF RETURN</vt:lpstr>
      <vt:lpstr>ACCOUNTING RATE OF RETURN</vt:lpstr>
      <vt:lpstr>Example</vt:lpstr>
      <vt:lpstr> Accounting Rate of Return computation</vt:lpstr>
      <vt:lpstr>PowerPoint Presentation</vt:lpstr>
      <vt:lpstr>Acceptance Rule</vt:lpstr>
      <vt:lpstr>Evaluation of ARR Method</vt:lpstr>
      <vt:lpstr> Net Present Value Method</vt:lpstr>
      <vt:lpstr>Net Present Value Method</vt:lpstr>
      <vt:lpstr> Calculating Net Present Value </vt:lpstr>
      <vt:lpstr>Example</vt:lpstr>
      <vt:lpstr>Solution</vt:lpstr>
      <vt:lpstr>Question</vt:lpstr>
      <vt:lpstr>Acceptance Rule</vt:lpstr>
      <vt:lpstr>Evaluation of the NPV Method</vt:lpstr>
      <vt:lpstr>PowerPoint Presentation</vt:lpstr>
      <vt:lpstr>Question</vt:lpstr>
      <vt:lpstr>PowerPoint Presentation</vt:lpstr>
      <vt:lpstr>PowerPoint Presentation</vt:lpstr>
      <vt:lpstr>Acceptance Rule</vt:lpstr>
      <vt:lpstr>    Advantages of IRR </vt:lpstr>
      <vt:lpstr>Disadvantages of IRR </vt:lpstr>
      <vt:lpstr>PROFITABILITY INDEX</vt:lpstr>
      <vt:lpstr>PROFITABILITY INDEX</vt:lpstr>
      <vt:lpstr>Acceptance Rule</vt:lpstr>
      <vt:lpstr>Evaluation of PI Method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USER</cp:lastModifiedBy>
  <cp:revision>130</cp:revision>
  <dcterms:created xsi:type="dcterms:W3CDTF">2019-03-28T08:34:16Z</dcterms:created>
  <dcterms:modified xsi:type="dcterms:W3CDTF">2022-11-14T15:24:09Z</dcterms:modified>
</cp:coreProperties>
</file>